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Lst>
  <p:sldSz cy="6858000" cx="9144000"/>
  <p:notesSz cx="6858000" cy="9144000"/>
  <p:embeddedFontLst>
    <p:embeddedFont>
      <p:font typeface="Proxima Nova"/>
      <p:regular r:id="rId55"/>
      <p:bold r:id="rId56"/>
      <p:italic r:id="rId57"/>
      <p:boldItalic r:id="rId5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 uri="GoogleSlidesCustomDataVersion2">
      <go:slidesCustomData xmlns:go="http://customooxmlschemas.google.com/" r:id="rId59" roundtripDataSignature="AMtx7mj3ootvaBeQuRm5UDWpz22F4TpiH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font" Target="fonts/ProximaNova-regular.fntdata"/><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font" Target="fonts/ProximaNova-italic.fntdata"/><Relationship Id="rId12" Type="http://schemas.openxmlformats.org/officeDocument/2006/relationships/slide" Target="slides/slide7.xml"/><Relationship Id="rId56" Type="http://schemas.openxmlformats.org/officeDocument/2006/relationships/font" Target="fonts/ProximaNova-bold.fntdata"/><Relationship Id="rId15" Type="http://schemas.openxmlformats.org/officeDocument/2006/relationships/slide" Target="slides/slide10.xml"/><Relationship Id="rId59" Type="http://customschemas.google.com/relationships/presentationmetadata" Target="metadata"/><Relationship Id="rId14" Type="http://schemas.openxmlformats.org/officeDocument/2006/relationships/slide" Target="slides/slide9.xml"/><Relationship Id="rId58" Type="http://schemas.openxmlformats.org/officeDocument/2006/relationships/font" Target="fonts/ProximaNova-bold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p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p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p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1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p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p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2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p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2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p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2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p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2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p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2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p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2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p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2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p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2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p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2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p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2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p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3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p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3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p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3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p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3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p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3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p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3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p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3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p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3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p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3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p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3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p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4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p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4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p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4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p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4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p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4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p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4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p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4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p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4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p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4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p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4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1" name="Shape 11"/>
        <p:cNvGrpSpPr/>
        <p:nvPr/>
      </p:nvGrpSpPr>
      <p:grpSpPr>
        <a:xfrm>
          <a:off x="0" y="0"/>
          <a:ext cx="0" cy="0"/>
          <a:chOff x="0" y="0"/>
          <a:chExt cx="0" cy="0"/>
        </a:xfrm>
      </p:grpSpPr>
      <p:sp>
        <p:nvSpPr>
          <p:cNvPr id="12" name="Google Shape;12;p5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 name="Google Shape;13;p5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 name="Google Shape;14;p5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 name="Google Shape;15;p5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 name="Google Shape;16;p5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6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60"/>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1" name="Google Shape;71;p6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6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6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61"/>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61"/>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7" name="Google Shape;77;p6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6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6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sp>
        <p:nvSpPr>
          <p:cNvPr id="18" name="Google Shape;18;p5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 name="Google Shape;19;p5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20" name="Google Shape;20;p5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 name="Google Shape;21;p5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 name="Google Shape;22;p5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3" name="Shape 23"/>
        <p:cNvGrpSpPr/>
        <p:nvPr/>
      </p:nvGrpSpPr>
      <p:grpSpPr>
        <a:xfrm>
          <a:off x="0" y="0"/>
          <a:ext cx="0" cy="0"/>
          <a:chOff x="0" y="0"/>
          <a:chExt cx="0" cy="0"/>
        </a:xfrm>
      </p:grpSpPr>
      <p:sp>
        <p:nvSpPr>
          <p:cNvPr id="24" name="Google Shape;24;p5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 name="Google Shape;25;p5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26" name="Google Shape;26;p5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 name="Google Shape;27;p5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 name="Google Shape;28;p5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 name="Shape 29"/>
        <p:cNvGrpSpPr/>
        <p:nvPr/>
      </p:nvGrpSpPr>
      <p:grpSpPr>
        <a:xfrm>
          <a:off x="0" y="0"/>
          <a:ext cx="0" cy="0"/>
          <a:chOff x="0" y="0"/>
          <a:chExt cx="0" cy="0"/>
        </a:xfrm>
      </p:grpSpPr>
      <p:sp>
        <p:nvSpPr>
          <p:cNvPr id="30" name="Google Shape;30;p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1" name="Google Shape;31;p5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2" name="Google Shape;32;p5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3" name="Google Shape;33;p5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 name="Google Shape;34;p5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5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6" name="Shape 36"/>
        <p:cNvGrpSpPr/>
        <p:nvPr/>
      </p:nvGrpSpPr>
      <p:grpSpPr>
        <a:xfrm>
          <a:off x="0" y="0"/>
          <a:ext cx="0" cy="0"/>
          <a:chOff x="0" y="0"/>
          <a:chExt cx="0" cy="0"/>
        </a:xfrm>
      </p:grpSpPr>
      <p:sp>
        <p:nvSpPr>
          <p:cNvPr id="37" name="Google Shape;37;p5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8" name="Google Shape;38;p55"/>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39" name="Google Shape;39;p55"/>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0" name="Google Shape;40;p55"/>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1" name="Google Shape;41;p55"/>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2" name="Google Shape;42;p5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5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 name="Google Shape;44;p5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5" name="Shape 45"/>
        <p:cNvGrpSpPr/>
        <p:nvPr/>
      </p:nvGrpSpPr>
      <p:grpSpPr>
        <a:xfrm>
          <a:off x="0" y="0"/>
          <a:ext cx="0" cy="0"/>
          <a:chOff x="0" y="0"/>
          <a:chExt cx="0" cy="0"/>
        </a:xfrm>
      </p:grpSpPr>
      <p:sp>
        <p:nvSpPr>
          <p:cNvPr id="46" name="Google Shape;46;p5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7" name="Google Shape;47;p5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5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 name="Google Shape;49;p5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0" name="Shape 50"/>
        <p:cNvGrpSpPr/>
        <p:nvPr/>
      </p:nvGrpSpPr>
      <p:grpSpPr>
        <a:xfrm>
          <a:off x="0" y="0"/>
          <a:ext cx="0" cy="0"/>
          <a:chOff x="0" y="0"/>
          <a:chExt cx="0" cy="0"/>
        </a:xfrm>
      </p:grpSpPr>
      <p:sp>
        <p:nvSpPr>
          <p:cNvPr id="51" name="Google Shape;51;p5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5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5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58"/>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58"/>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57" name="Google Shape;57;p58"/>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58" name="Google Shape;58;p5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5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5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59"/>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59"/>
          <p:cNvSpPr/>
          <p:nvPr>
            <p:ph idx="2" type="pic"/>
          </p:nvPr>
        </p:nvSpPr>
        <p:spPr>
          <a:xfrm>
            <a:off x="1792288" y="612775"/>
            <a:ext cx="5486400" cy="4114800"/>
          </a:xfrm>
          <a:prstGeom prst="rect">
            <a:avLst/>
          </a:prstGeom>
          <a:noFill/>
          <a:ln>
            <a:noFill/>
          </a:ln>
        </p:spPr>
      </p:sp>
      <p:sp>
        <p:nvSpPr>
          <p:cNvPr id="64" name="Google Shape;64;p59"/>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5" name="Google Shape;65;p5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5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5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5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5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 name="Google Shape;8;p5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5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5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8.gi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2.gi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8.gi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6.gi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13.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1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4.gi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1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3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1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2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2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2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2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2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2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27.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 Id="rId3" Type="http://schemas.openxmlformats.org/officeDocument/2006/relationships/image" Target="../media/image26.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 Id="rId3" Type="http://schemas.openxmlformats.org/officeDocument/2006/relationships/image" Target="../media/image2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 Id="rId3" Type="http://schemas.openxmlformats.org/officeDocument/2006/relationships/image" Target="../media/image20.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4400"/>
              <a:buFont typeface="Calibri"/>
              <a:buNone/>
            </a:pPr>
            <a:r>
              <a:rPr lang="en-US"/>
              <a:t>Forward Propagation </a:t>
            </a:r>
            <a:endParaRPr/>
          </a:p>
        </p:txBody>
      </p:sp>
      <p:sp>
        <p:nvSpPr>
          <p:cNvPr id="85" name="Google Shape;85;p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fontScale="77500" lnSpcReduction="20000"/>
          </a:bodyPr>
          <a:lstStyle/>
          <a:p>
            <a:pPr indent="-342900" lvl="0" marL="342900" rtl="0" algn="l">
              <a:spcBef>
                <a:spcPts val="0"/>
              </a:spcBef>
              <a:spcAft>
                <a:spcPts val="0"/>
              </a:spcAft>
              <a:buClr>
                <a:schemeClr val="dk1"/>
              </a:buClr>
              <a:buSzPct val="100000"/>
              <a:buChar char="•"/>
            </a:pPr>
            <a:r>
              <a:rPr lang="en-US"/>
              <a:t>Images are fed into the input layer in the form of numbers. </a:t>
            </a:r>
            <a:endParaRPr/>
          </a:p>
          <a:p>
            <a:pPr indent="-342900" lvl="0" marL="342900" rtl="0" algn="l">
              <a:spcBef>
                <a:spcPts val="496"/>
              </a:spcBef>
              <a:spcAft>
                <a:spcPts val="0"/>
              </a:spcAft>
              <a:buClr>
                <a:schemeClr val="dk1"/>
              </a:buClr>
              <a:buSzPct val="100000"/>
              <a:buChar char="•"/>
            </a:pPr>
            <a:r>
              <a:rPr lang="en-US"/>
              <a:t>These numerical values denote the intensity of pixels in the image. </a:t>
            </a:r>
            <a:endParaRPr/>
          </a:p>
          <a:p>
            <a:pPr indent="-342900" lvl="0" marL="342900" rtl="0" algn="l">
              <a:spcBef>
                <a:spcPts val="496"/>
              </a:spcBef>
              <a:spcAft>
                <a:spcPts val="0"/>
              </a:spcAft>
              <a:buClr>
                <a:schemeClr val="dk1"/>
              </a:buClr>
              <a:buSzPct val="100000"/>
              <a:buChar char="•"/>
            </a:pPr>
            <a:r>
              <a:rPr lang="en-US"/>
              <a:t>The neurons in the hidden layers apply a few mathematical operations on these values (which we will discuss later in this article).</a:t>
            </a:r>
            <a:endParaRPr/>
          </a:p>
          <a:p>
            <a:pPr indent="-342900" lvl="0" marL="342900" rtl="0" algn="l">
              <a:spcBef>
                <a:spcPts val="496"/>
              </a:spcBef>
              <a:spcAft>
                <a:spcPts val="0"/>
              </a:spcAft>
              <a:buClr>
                <a:schemeClr val="dk1"/>
              </a:buClr>
              <a:buSzPct val="100000"/>
              <a:buChar char="•"/>
            </a:pPr>
            <a:r>
              <a:rPr lang="en-US"/>
              <a:t>In order to perform these mathematical operations, there are certain parameter values that are randomly initialized. </a:t>
            </a:r>
            <a:endParaRPr/>
          </a:p>
          <a:p>
            <a:pPr indent="-342900" lvl="0" marL="342900" rtl="0" algn="l">
              <a:spcBef>
                <a:spcPts val="496"/>
              </a:spcBef>
              <a:spcAft>
                <a:spcPts val="0"/>
              </a:spcAft>
              <a:buClr>
                <a:schemeClr val="dk1"/>
              </a:buClr>
              <a:buSzPct val="100000"/>
              <a:buChar char="•"/>
            </a:pPr>
            <a:r>
              <a:rPr lang="en-US"/>
              <a:t>Post these mathematical operations at the hidden layer, the result is sent to the output layer which generates the final prediction.</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1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4400"/>
              <a:buFont typeface="Calibri"/>
              <a:buNone/>
            </a:pPr>
            <a:r>
              <a:rPr lang="en-US"/>
              <a:t>Convolution Operation</a:t>
            </a:r>
            <a:endParaRPr/>
          </a:p>
        </p:txBody>
      </p:sp>
      <p:pic>
        <p:nvPicPr>
          <p:cNvPr id="157" name="Google Shape;157;p10"/>
          <p:cNvPicPr preferRelativeResize="0"/>
          <p:nvPr/>
        </p:nvPicPr>
        <p:blipFill rotWithShape="1">
          <a:blip r:embed="rId3">
            <a:alphaModFix/>
          </a:blip>
          <a:srcRect b="0" l="0" r="0" t="0"/>
          <a:stretch/>
        </p:blipFill>
        <p:spPr>
          <a:xfrm>
            <a:off x="1547664" y="1628800"/>
            <a:ext cx="5706227" cy="345638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1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4400"/>
              <a:buFont typeface="Calibri"/>
              <a:buNone/>
            </a:pPr>
            <a:r>
              <a:rPr lang="en-US"/>
              <a:t>Convolution Operation</a:t>
            </a:r>
            <a:endParaRPr/>
          </a:p>
        </p:txBody>
      </p:sp>
      <p:pic>
        <p:nvPicPr>
          <p:cNvPr descr="Convolution process in Convolutional Neural Networks" id="163" name="Google Shape;163;p11"/>
          <p:cNvPicPr preferRelativeResize="0"/>
          <p:nvPr/>
        </p:nvPicPr>
        <p:blipFill rotWithShape="1">
          <a:blip r:embed="rId3">
            <a:alphaModFix/>
          </a:blip>
          <a:srcRect b="0" l="0" r="0" t="0"/>
          <a:stretch/>
        </p:blipFill>
        <p:spPr>
          <a:xfrm>
            <a:off x="755576" y="1052736"/>
            <a:ext cx="7488832" cy="5467132"/>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1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l">
              <a:spcBef>
                <a:spcPts val="0"/>
              </a:spcBef>
              <a:spcAft>
                <a:spcPts val="0"/>
              </a:spcAft>
              <a:buClr>
                <a:schemeClr val="dk1"/>
              </a:buClr>
              <a:buSzPct val="100000"/>
              <a:buFont typeface="Calibri"/>
              <a:buNone/>
            </a:pPr>
            <a:r>
              <a:rPr lang="en-US"/>
              <a:t>Convolution Operation(color image)</a:t>
            </a:r>
            <a:endParaRPr/>
          </a:p>
        </p:txBody>
      </p:sp>
      <p:pic>
        <p:nvPicPr>
          <p:cNvPr descr="Working of ConvNet on RGB color images,convolutional neural networks" id="169" name="Google Shape;169;p12"/>
          <p:cNvPicPr preferRelativeResize="0"/>
          <p:nvPr/>
        </p:nvPicPr>
        <p:blipFill rotWithShape="1">
          <a:blip r:embed="rId3">
            <a:alphaModFix/>
          </a:blip>
          <a:srcRect b="0" l="0" r="0" t="0"/>
          <a:stretch/>
        </p:blipFill>
        <p:spPr>
          <a:xfrm>
            <a:off x="467544" y="1484784"/>
            <a:ext cx="8334375" cy="46863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4400"/>
              <a:buFont typeface="Calibri"/>
              <a:buNone/>
            </a:pPr>
            <a:r>
              <a:rPr lang="en-US"/>
              <a:t>Convolution Operation</a:t>
            </a:r>
            <a:endParaRPr/>
          </a:p>
        </p:txBody>
      </p:sp>
      <p:sp>
        <p:nvSpPr>
          <p:cNvPr id="175" name="Google Shape;175;p13"/>
          <p:cNvSpPr txBox="1"/>
          <p:nvPr>
            <p:ph idx="1" type="body"/>
          </p:nvPr>
        </p:nvSpPr>
        <p:spPr>
          <a:xfrm>
            <a:off x="457200" y="1600200"/>
            <a:ext cx="7931224"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2200"/>
              <a:buChar char="•"/>
            </a:pPr>
            <a:r>
              <a:rPr lang="en-US" sz="2200"/>
              <a:t>We don’t return a single scalar value because we perform many of these operations on each layer. </a:t>
            </a:r>
            <a:endParaRPr/>
          </a:p>
          <a:p>
            <a:pPr indent="-342900" lvl="0" marL="342900" rtl="0" algn="l">
              <a:spcBef>
                <a:spcPts val="440"/>
              </a:spcBef>
              <a:spcAft>
                <a:spcPts val="0"/>
              </a:spcAft>
              <a:buClr>
                <a:schemeClr val="dk1"/>
              </a:buClr>
              <a:buSzPts val="2200"/>
              <a:buChar char="•"/>
            </a:pPr>
            <a:r>
              <a:rPr lang="en-US" sz="2200"/>
              <a:t>For each convolutional layer, the filter slides (or </a:t>
            </a:r>
            <a:r>
              <a:rPr i="1" lang="en-US" sz="2200"/>
              <a:t>“convolves”</a:t>
            </a:r>
            <a:r>
              <a:rPr lang="en-US" sz="2200"/>
              <a:t>) over the previous layer’s matrix (or image) from left-to-right and top-to-bottom.</a:t>
            </a:r>
            <a:endParaRPr/>
          </a:p>
          <a:p>
            <a:pPr indent="-342900" lvl="0" marL="342900" rtl="0" algn="l">
              <a:spcBef>
                <a:spcPts val="440"/>
              </a:spcBef>
              <a:spcAft>
                <a:spcPts val="0"/>
              </a:spcAft>
              <a:buClr>
                <a:schemeClr val="dk1"/>
              </a:buClr>
              <a:buSzPts val="2200"/>
              <a:buChar char="•"/>
            </a:pPr>
            <a:r>
              <a:rPr lang="en-US" sz="2200"/>
              <a:t>The filter can detect specific </a:t>
            </a:r>
            <a:r>
              <a:rPr i="1" lang="en-US" sz="2200"/>
              <a:t>local</a:t>
            </a:r>
            <a:r>
              <a:rPr lang="en-US" sz="2200"/>
              <a:t> features such as edges, shapes, and textures by sliding over the image.</a:t>
            </a:r>
            <a:endParaRPr/>
          </a:p>
          <a:p>
            <a:pPr indent="-342900" lvl="0" marL="342900" rtl="0" algn="l">
              <a:spcBef>
                <a:spcPts val="440"/>
              </a:spcBef>
              <a:spcAft>
                <a:spcPts val="0"/>
              </a:spcAft>
              <a:buClr>
                <a:schemeClr val="dk1"/>
              </a:buClr>
              <a:buSzPts val="2200"/>
              <a:buChar char="•"/>
            </a:pPr>
            <a:r>
              <a:rPr lang="en-US" sz="2200"/>
              <a:t>The convolution output is called a </a:t>
            </a:r>
            <a:r>
              <a:rPr b="1" lang="en-US" sz="2200"/>
              <a:t>“feature map”</a:t>
            </a:r>
            <a:r>
              <a:rPr lang="en-US" sz="2200"/>
              <a:t> or </a:t>
            </a:r>
            <a:r>
              <a:rPr i="1" lang="en-US" sz="2200"/>
              <a:t>“activation map”</a:t>
            </a:r>
            <a:r>
              <a:rPr lang="en-US" sz="2200"/>
              <a:t> thanks to the representation or </a:t>
            </a:r>
            <a:r>
              <a:rPr i="1" lang="en-US" sz="2200"/>
              <a:t>activations</a:t>
            </a:r>
            <a:r>
              <a:rPr lang="en-US" sz="2200"/>
              <a:t> of detected features from the input layer.</a:t>
            </a:r>
            <a:endParaRPr sz="22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4400"/>
              <a:buFont typeface="Calibri"/>
              <a:buNone/>
            </a:pPr>
            <a:r>
              <a:rPr lang="en-US"/>
              <a:t>Feature/Activation Map</a:t>
            </a:r>
            <a:endParaRPr/>
          </a:p>
        </p:txBody>
      </p:sp>
      <p:pic>
        <p:nvPicPr>
          <p:cNvPr id="181" name="Google Shape;181;p14"/>
          <p:cNvPicPr preferRelativeResize="0"/>
          <p:nvPr/>
        </p:nvPicPr>
        <p:blipFill rotWithShape="1">
          <a:blip r:embed="rId3">
            <a:alphaModFix/>
          </a:blip>
          <a:srcRect b="0" l="0" r="0" t="0"/>
          <a:stretch/>
        </p:blipFill>
        <p:spPr>
          <a:xfrm>
            <a:off x="323528" y="1482725"/>
            <a:ext cx="8623622" cy="38925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4400"/>
              <a:buFont typeface="Calibri"/>
              <a:buNone/>
            </a:pPr>
            <a:r>
              <a:rPr lang="en-US"/>
              <a:t>Padding</a:t>
            </a:r>
            <a:endParaRPr/>
          </a:p>
        </p:txBody>
      </p:sp>
      <p:sp>
        <p:nvSpPr>
          <p:cNvPr id="187" name="Google Shape;187;p15"/>
          <p:cNvSpPr txBox="1"/>
          <p:nvPr>
            <p:ph idx="1" type="body"/>
          </p:nvPr>
        </p:nvSpPr>
        <p:spPr>
          <a:xfrm>
            <a:off x="457200" y="1600200"/>
            <a:ext cx="5770984" cy="4525963"/>
          </a:xfrm>
          <a:prstGeom prst="rect">
            <a:avLst/>
          </a:prstGeom>
          <a:noFill/>
          <a:ln>
            <a:noFill/>
          </a:ln>
        </p:spPr>
        <p:txBody>
          <a:bodyPr anchorCtr="0" anchor="t" bIns="45700" lIns="91425" spcFirstLastPara="1" rIns="91425" wrap="square" tIns="45700">
            <a:normAutofit lnSpcReduction="10000"/>
          </a:bodyPr>
          <a:lstStyle/>
          <a:p>
            <a:pPr indent="-342900" lvl="0" marL="342900" rtl="0" algn="l">
              <a:spcBef>
                <a:spcPts val="0"/>
              </a:spcBef>
              <a:spcAft>
                <a:spcPts val="0"/>
              </a:spcAft>
              <a:buClr>
                <a:schemeClr val="dk1"/>
              </a:buClr>
              <a:buSzPts val="2200"/>
              <a:buChar char="•"/>
            </a:pPr>
            <a:r>
              <a:rPr b="1" lang="en-US" sz="2200"/>
              <a:t>Padding</a:t>
            </a:r>
            <a:r>
              <a:rPr lang="en-US" sz="2200"/>
              <a:t> is often necessary when the kernel extends beyond the activation map. </a:t>
            </a:r>
            <a:endParaRPr/>
          </a:p>
          <a:p>
            <a:pPr indent="-342900" lvl="0" marL="342900" rtl="0" algn="l">
              <a:spcBef>
                <a:spcPts val="440"/>
              </a:spcBef>
              <a:spcAft>
                <a:spcPts val="0"/>
              </a:spcAft>
              <a:buClr>
                <a:schemeClr val="dk1"/>
              </a:buClr>
              <a:buSzPts val="2200"/>
              <a:buChar char="•"/>
            </a:pPr>
            <a:r>
              <a:rPr lang="en-US" sz="2200"/>
              <a:t>Padding conserves data at the borders of activation maps, which leads to better performance, and it can help preserve the input's spatial size, which allows an architecture designer to build deeper, higher performing networks. </a:t>
            </a:r>
            <a:endParaRPr/>
          </a:p>
          <a:p>
            <a:pPr indent="-342900" lvl="0" marL="342900" rtl="0" algn="l">
              <a:spcBef>
                <a:spcPts val="440"/>
              </a:spcBef>
              <a:spcAft>
                <a:spcPts val="0"/>
              </a:spcAft>
              <a:buClr>
                <a:schemeClr val="dk1"/>
              </a:buClr>
              <a:buSzPts val="2200"/>
              <a:buChar char="•"/>
            </a:pPr>
            <a:r>
              <a:rPr lang="en-US" sz="2200"/>
              <a:t>There exist many padding techniques, but the most commonly used approach is zero-padding because of its performance, simplicity, and computational efficiency. </a:t>
            </a:r>
            <a:endParaRPr/>
          </a:p>
          <a:p>
            <a:pPr indent="-342900" lvl="0" marL="342900" rtl="0" algn="l">
              <a:spcBef>
                <a:spcPts val="440"/>
              </a:spcBef>
              <a:spcAft>
                <a:spcPts val="0"/>
              </a:spcAft>
              <a:buClr>
                <a:schemeClr val="dk1"/>
              </a:buClr>
              <a:buSzPts val="2200"/>
              <a:buChar char="•"/>
            </a:pPr>
            <a:r>
              <a:rPr lang="en-US" sz="2200"/>
              <a:t>The technique involves adding zeros symmetrically around the edges of an input. </a:t>
            </a:r>
            <a:endParaRPr sz="2200"/>
          </a:p>
        </p:txBody>
      </p:sp>
      <p:pic>
        <p:nvPicPr>
          <p:cNvPr id="188" name="Google Shape;188;p15"/>
          <p:cNvPicPr preferRelativeResize="0"/>
          <p:nvPr/>
        </p:nvPicPr>
        <p:blipFill rotWithShape="1">
          <a:blip r:embed="rId3">
            <a:alphaModFix/>
          </a:blip>
          <a:srcRect b="0" l="0" r="0" t="0"/>
          <a:stretch/>
        </p:blipFill>
        <p:spPr>
          <a:xfrm>
            <a:off x="6372200" y="2132856"/>
            <a:ext cx="2559688" cy="293067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4400"/>
              <a:buFont typeface="Calibri"/>
              <a:buNone/>
            </a:pPr>
            <a:r>
              <a:rPr lang="en-US"/>
              <a:t>Padding</a:t>
            </a:r>
            <a:endParaRPr/>
          </a:p>
        </p:txBody>
      </p:sp>
      <p:sp>
        <p:nvSpPr>
          <p:cNvPr id="194" name="Google Shape;194;p16"/>
          <p:cNvSpPr txBox="1"/>
          <p:nvPr>
            <p:ph idx="1" type="body"/>
          </p:nvPr>
        </p:nvSpPr>
        <p:spPr>
          <a:xfrm>
            <a:off x="492290" y="1340768"/>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2400"/>
              <a:buChar char="•"/>
            </a:pPr>
            <a:r>
              <a:rPr lang="en-US" sz="2400"/>
              <a:t>It is a term used in convolutional neural networks to describe how many pixels are added to an image when it is processed by the CNN kernel.</a:t>
            </a:r>
            <a:endParaRPr sz="2400"/>
          </a:p>
        </p:txBody>
      </p:sp>
      <p:pic>
        <p:nvPicPr>
          <p:cNvPr descr="Padding and Stride " id="195" name="Google Shape;195;p16"/>
          <p:cNvPicPr preferRelativeResize="0"/>
          <p:nvPr/>
        </p:nvPicPr>
        <p:blipFill rotWithShape="1">
          <a:blip r:embed="rId3">
            <a:alphaModFix/>
          </a:blip>
          <a:srcRect b="0" l="0" r="0" t="0"/>
          <a:stretch/>
        </p:blipFill>
        <p:spPr>
          <a:xfrm>
            <a:off x="611560" y="2492896"/>
            <a:ext cx="7620000" cy="38100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1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4400"/>
              <a:buFont typeface="Calibri"/>
              <a:buNone/>
            </a:pPr>
            <a:r>
              <a:rPr lang="en-US"/>
              <a:t>Strides</a:t>
            </a:r>
            <a:endParaRPr/>
          </a:p>
        </p:txBody>
      </p:sp>
      <p:sp>
        <p:nvSpPr>
          <p:cNvPr id="201" name="Google Shape;201;p17"/>
          <p:cNvSpPr txBox="1"/>
          <p:nvPr>
            <p:ph idx="1" type="body"/>
          </p:nvPr>
        </p:nvSpPr>
        <p:spPr>
          <a:xfrm>
            <a:off x="539550" y="1340776"/>
            <a:ext cx="8003100" cy="50721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2200"/>
              <a:buChar char="•"/>
            </a:pPr>
            <a:r>
              <a:rPr b="1" lang="en-US" sz="2200"/>
              <a:t>Stride</a:t>
            </a:r>
            <a:r>
              <a:rPr lang="en-US" sz="2200"/>
              <a:t> indicates how many pixels the kernel should be shifted over at a time.The impact stride has on a CNN is similar to kernel size. </a:t>
            </a:r>
            <a:endParaRPr/>
          </a:p>
          <a:p>
            <a:pPr indent="-342900" lvl="0" marL="342900" rtl="0" algn="l">
              <a:spcBef>
                <a:spcPts val="440"/>
              </a:spcBef>
              <a:spcAft>
                <a:spcPts val="0"/>
              </a:spcAft>
              <a:buClr>
                <a:schemeClr val="dk1"/>
              </a:buClr>
              <a:buSzPts val="2200"/>
              <a:buChar char="•"/>
            </a:pPr>
            <a:r>
              <a:rPr lang="en-US" sz="2200"/>
              <a:t>As stride is decreased, more features are learned because more data is extracted, which also leads to larger output layers. </a:t>
            </a:r>
            <a:endParaRPr/>
          </a:p>
          <a:p>
            <a:pPr indent="-342900" lvl="0" marL="342900" rtl="0" algn="l">
              <a:spcBef>
                <a:spcPts val="440"/>
              </a:spcBef>
              <a:spcAft>
                <a:spcPts val="0"/>
              </a:spcAft>
              <a:buClr>
                <a:schemeClr val="dk1"/>
              </a:buClr>
              <a:buSzPts val="2200"/>
              <a:buChar char="•"/>
            </a:pPr>
            <a:r>
              <a:rPr lang="en-US" sz="2200"/>
              <a:t>On the contrary, as stride is increased, this leads to more limited feature extraction and smaller output layer dimensions. </a:t>
            </a:r>
            <a:endParaRPr/>
          </a:p>
          <a:p>
            <a:pPr indent="-342900" lvl="0" marL="342900" rtl="0" algn="l">
              <a:spcBef>
                <a:spcPts val="440"/>
              </a:spcBef>
              <a:spcAft>
                <a:spcPts val="0"/>
              </a:spcAft>
              <a:buClr>
                <a:schemeClr val="dk1"/>
              </a:buClr>
              <a:buSzPts val="2200"/>
              <a:buChar char="•"/>
            </a:pPr>
            <a:r>
              <a:rPr lang="en-US" sz="2200"/>
              <a:t>Stride determines how the filter convolves over the input matrix, i.e. how many pixels shift. </a:t>
            </a:r>
            <a:endParaRPr/>
          </a:p>
          <a:p>
            <a:pPr indent="-342900" lvl="0" marL="342900" rtl="0" algn="l">
              <a:spcBef>
                <a:spcPts val="440"/>
              </a:spcBef>
              <a:spcAft>
                <a:spcPts val="0"/>
              </a:spcAft>
              <a:buClr>
                <a:schemeClr val="dk1"/>
              </a:buClr>
              <a:buSzPts val="2200"/>
              <a:buChar char="•"/>
            </a:pPr>
            <a:r>
              <a:rPr lang="en-US" sz="2200"/>
              <a:t>When stride is set to 1, the filter moves across one pixel at a time, and when the stride is set to 2, the filter moves across two pixels at a time. </a:t>
            </a:r>
            <a:endParaRPr/>
          </a:p>
          <a:p>
            <a:pPr indent="-342900" lvl="0" marL="342900" rtl="0" algn="l">
              <a:spcBef>
                <a:spcPts val="440"/>
              </a:spcBef>
              <a:spcAft>
                <a:spcPts val="0"/>
              </a:spcAft>
              <a:buClr>
                <a:schemeClr val="dk1"/>
              </a:buClr>
              <a:buSzPts val="2200"/>
              <a:buChar char="•"/>
            </a:pPr>
            <a:r>
              <a:rPr lang="en-US" sz="2200"/>
              <a:t>The smaller the stride value, the smaller the output, and vice versa.</a:t>
            </a:r>
            <a:endParaRPr sz="22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4400"/>
              <a:buFont typeface="Calibri"/>
              <a:buNone/>
            </a:pPr>
            <a:r>
              <a:rPr lang="en-US"/>
              <a:t>Strides</a:t>
            </a:r>
            <a:endParaRPr/>
          </a:p>
        </p:txBody>
      </p:sp>
      <p:pic>
        <p:nvPicPr>
          <p:cNvPr descr="Padding and Stride | Basics of CNN " id="207" name="Google Shape;207;p18"/>
          <p:cNvPicPr preferRelativeResize="0"/>
          <p:nvPr/>
        </p:nvPicPr>
        <p:blipFill rotWithShape="1">
          <a:blip r:embed="rId3">
            <a:alphaModFix/>
          </a:blip>
          <a:srcRect b="0" l="0" r="0" t="0"/>
          <a:stretch/>
        </p:blipFill>
        <p:spPr>
          <a:xfrm>
            <a:off x="467544" y="1827177"/>
            <a:ext cx="8251826" cy="2762607"/>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4400"/>
              <a:buFont typeface="Calibri"/>
              <a:buNone/>
            </a:pPr>
            <a:r>
              <a:rPr lang="en-US"/>
              <a:t>Need for Padding and Strides</a:t>
            </a:r>
            <a:endParaRPr/>
          </a:p>
        </p:txBody>
      </p:sp>
      <p:sp>
        <p:nvSpPr>
          <p:cNvPr id="213" name="Google Shape;213;p1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2400"/>
              <a:buChar char="•"/>
            </a:pPr>
            <a:r>
              <a:rPr lang="en-US" sz="2400"/>
              <a:t>There are some surprising effects of image compression, and one that we must be careful of is the filter’s interaction with the border areas of an input layer.</a:t>
            </a:r>
            <a:endParaRPr/>
          </a:p>
          <a:p>
            <a:pPr indent="-342900" lvl="0" marL="342900" rtl="0" algn="l">
              <a:spcBef>
                <a:spcPts val="480"/>
              </a:spcBef>
              <a:spcAft>
                <a:spcPts val="0"/>
              </a:spcAft>
              <a:buClr>
                <a:schemeClr val="dk1"/>
              </a:buClr>
              <a:buSzPts val="2400"/>
              <a:buChar char="•"/>
            </a:pPr>
            <a:r>
              <a:rPr lang="en-US" sz="2400"/>
              <a:t>The border effects </a:t>
            </a:r>
            <a:r>
              <a:rPr i="1" lang="en-US" sz="2400"/>
              <a:t>on small images</a:t>
            </a:r>
            <a:r>
              <a:rPr lang="en-US" sz="2400"/>
              <a:t> can result in a rapid loss of information for images containing too little information. </a:t>
            </a:r>
            <a:endParaRPr/>
          </a:p>
          <a:p>
            <a:pPr indent="-342900" lvl="0" marL="342900" rtl="0" algn="l">
              <a:spcBef>
                <a:spcPts val="480"/>
              </a:spcBef>
              <a:spcAft>
                <a:spcPts val="0"/>
              </a:spcAft>
              <a:buClr>
                <a:schemeClr val="dk1"/>
              </a:buClr>
              <a:buSzPts val="2400"/>
              <a:buChar char="•"/>
            </a:pPr>
            <a:r>
              <a:rPr lang="en-US" sz="2400"/>
              <a:t>To avoid this, we either reduce compression using the previously discussed techniques (filter size and stride) or add padding.</a:t>
            </a:r>
            <a:endParaRPr/>
          </a:p>
          <a:p>
            <a:pPr indent="-139700" lvl="0" marL="342900" rtl="0" algn="l">
              <a:spcBef>
                <a:spcPts val="640"/>
              </a:spcBef>
              <a:spcAft>
                <a:spcPts val="0"/>
              </a:spcAft>
              <a:buClr>
                <a:schemeClr val="dk1"/>
              </a:buClr>
              <a:buSzPts val="3200"/>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4400"/>
              <a:buFont typeface="Calibri"/>
              <a:buNone/>
            </a:pPr>
            <a:r>
              <a:rPr lang="en-US"/>
              <a:t>BackPropogation</a:t>
            </a:r>
            <a:endParaRPr/>
          </a:p>
        </p:txBody>
      </p:sp>
      <p:sp>
        <p:nvSpPr>
          <p:cNvPr id="91" name="Google Shape;91;p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2400"/>
              <a:buChar char="•"/>
            </a:pPr>
            <a:r>
              <a:rPr lang="en-US" sz="2400"/>
              <a:t>Once the output is generated, the next step is to compare the output with the actual value.</a:t>
            </a:r>
            <a:endParaRPr/>
          </a:p>
          <a:p>
            <a:pPr indent="-342900" lvl="0" marL="342900" rtl="0" algn="l">
              <a:spcBef>
                <a:spcPts val="480"/>
              </a:spcBef>
              <a:spcAft>
                <a:spcPts val="0"/>
              </a:spcAft>
              <a:buClr>
                <a:schemeClr val="dk1"/>
              </a:buClr>
              <a:buSzPts val="2400"/>
              <a:buChar char="•"/>
            </a:pPr>
            <a:r>
              <a:rPr lang="en-US" sz="2400"/>
              <a:t>Based on the final output, and how close or far this is from the actual value (error), the values of the parameters are updated. </a:t>
            </a:r>
            <a:endParaRPr sz="2400"/>
          </a:p>
          <a:p>
            <a:pPr indent="-342900" lvl="0" marL="342900" rtl="0" algn="l">
              <a:spcBef>
                <a:spcPts val="480"/>
              </a:spcBef>
              <a:spcAft>
                <a:spcPts val="0"/>
              </a:spcAft>
              <a:buClr>
                <a:schemeClr val="dk1"/>
              </a:buClr>
              <a:buSzPts val="2400"/>
              <a:buChar char="•"/>
            </a:pPr>
            <a:r>
              <a:rPr lang="en-US" sz="2400"/>
              <a:t>The forward propagation process is repeated using the updated parameter values and new outputs are generated.</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4400"/>
              <a:buFont typeface="Calibri"/>
              <a:buNone/>
            </a:pPr>
            <a:r>
              <a:rPr lang="en-US"/>
              <a:t>Need for Padding and Strides</a:t>
            </a:r>
            <a:endParaRPr/>
          </a:p>
        </p:txBody>
      </p:sp>
      <p:sp>
        <p:nvSpPr>
          <p:cNvPr id="219" name="Google Shape;219;p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2600"/>
              <a:buChar char="•"/>
            </a:pPr>
            <a:r>
              <a:rPr lang="en-US" sz="2600"/>
              <a:t>Adding a set of zero-value pixels around the image allows us to limit or prevent compression between layers. </a:t>
            </a:r>
            <a:endParaRPr/>
          </a:p>
          <a:p>
            <a:pPr indent="-342900" lvl="0" marL="342900" rtl="0" algn="l">
              <a:spcBef>
                <a:spcPts val="520"/>
              </a:spcBef>
              <a:spcAft>
                <a:spcPts val="0"/>
              </a:spcAft>
              <a:buClr>
                <a:schemeClr val="dk1"/>
              </a:buClr>
              <a:buSzPts val="2600"/>
              <a:buChar char="•"/>
            </a:pPr>
            <a:r>
              <a:rPr lang="en-US" sz="2600"/>
              <a:t>For example, the operation </a:t>
            </a:r>
            <a:r>
              <a:rPr i="1" lang="en-US" sz="2600"/>
              <a:t>without</a:t>
            </a:r>
            <a:r>
              <a:rPr lang="en-US" sz="2600"/>
              <a:t> padding causes compression of </a:t>
            </a:r>
            <a:r>
              <a:rPr i="1" lang="en-US" sz="2600"/>
              <a:t>10x10</a:t>
            </a:r>
            <a:r>
              <a:rPr lang="en-US" sz="2600"/>
              <a:t> pixels into </a:t>
            </a:r>
            <a:r>
              <a:rPr i="1" lang="en-US" sz="2600"/>
              <a:t>8x8</a:t>
            </a:r>
            <a:r>
              <a:rPr lang="en-US" sz="2600"/>
              <a:t> pixels. With padding, no compression occurs (a </a:t>
            </a:r>
            <a:r>
              <a:rPr i="1" lang="en-US" sz="2600"/>
              <a:t>10x10</a:t>
            </a:r>
            <a:r>
              <a:rPr lang="en-US" sz="2600"/>
              <a:t> feature map is output). TK 10x10??</a:t>
            </a:r>
            <a:endParaRPr/>
          </a:p>
          <a:p>
            <a:pPr indent="-342900" lvl="0" marL="342900" rtl="0" algn="l">
              <a:spcBef>
                <a:spcPts val="520"/>
              </a:spcBef>
              <a:spcAft>
                <a:spcPts val="0"/>
              </a:spcAft>
              <a:buClr>
                <a:schemeClr val="dk1"/>
              </a:buClr>
              <a:buSzPts val="2600"/>
              <a:buChar char="•"/>
            </a:pPr>
            <a:r>
              <a:rPr lang="en-US" sz="2600"/>
              <a:t>For larger images, compression is less likely to cause problems. However, when working with smaller images, padding acts as an easy and effective remedy to border effects,</a:t>
            </a:r>
            <a:endParaRPr/>
          </a:p>
          <a:p>
            <a:pPr indent="-139700" lvl="0" marL="342900" rtl="0" algn="l">
              <a:spcBef>
                <a:spcPts val="640"/>
              </a:spcBef>
              <a:spcAft>
                <a:spcPts val="0"/>
              </a:spcAft>
              <a:buClr>
                <a:schemeClr val="dk1"/>
              </a:buClr>
              <a:buSzPts val="3200"/>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2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4400"/>
              <a:buFont typeface="Calibri"/>
              <a:buNone/>
            </a:pPr>
            <a:r>
              <a:rPr lang="en-US"/>
              <a:t>Pooling Layers</a:t>
            </a:r>
            <a:endParaRPr/>
          </a:p>
        </p:txBody>
      </p:sp>
      <p:sp>
        <p:nvSpPr>
          <p:cNvPr id="225" name="Google Shape;225;p2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fontScale="92500"/>
          </a:bodyPr>
          <a:lstStyle/>
          <a:p>
            <a:pPr indent="-342900" lvl="0" marL="342900" rtl="0" algn="l">
              <a:spcBef>
                <a:spcPts val="0"/>
              </a:spcBef>
              <a:spcAft>
                <a:spcPts val="0"/>
              </a:spcAft>
              <a:buClr>
                <a:schemeClr val="dk1"/>
              </a:buClr>
              <a:buSzPct val="100000"/>
              <a:buChar char="•"/>
            </a:pPr>
            <a:r>
              <a:rPr lang="en-US" sz="2400"/>
              <a:t>Similar to the Convolutional Layer, the Pooling layer is responsible for reducing the spatial size of the Convolved Feature. </a:t>
            </a:r>
            <a:endParaRPr sz="2400"/>
          </a:p>
          <a:p>
            <a:pPr indent="-342900" lvl="0" marL="342900" rtl="0" algn="l">
              <a:spcBef>
                <a:spcPts val="444"/>
              </a:spcBef>
              <a:spcAft>
                <a:spcPts val="0"/>
              </a:spcAft>
              <a:buClr>
                <a:schemeClr val="dk1"/>
              </a:buClr>
              <a:buSzPct val="100000"/>
              <a:buChar char="•"/>
            </a:pPr>
            <a:r>
              <a:rPr lang="en-US" sz="2400"/>
              <a:t>This is to </a:t>
            </a:r>
            <a:r>
              <a:rPr b="1" lang="en-US" sz="2400"/>
              <a:t>decrease the computational power required to process the data</a:t>
            </a:r>
            <a:r>
              <a:rPr lang="en-US" sz="2400"/>
              <a:t> by reducing the dimensions. </a:t>
            </a:r>
            <a:endParaRPr sz="2400"/>
          </a:p>
          <a:p>
            <a:pPr indent="-342900" lvl="0" marL="342900" rtl="0" algn="l">
              <a:spcBef>
                <a:spcPts val="444"/>
              </a:spcBef>
              <a:spcAft>
                <a:spcPts val="0"/>
              </a:spcAft>
              <a:buClr>
                <a:schemeClr val="dk1"/>
              </a:buClr>
              <a:buSzPct val="100000"/>
              <a:buChar char="•"/>
            </a:pPr>
            <a:r>
              <a:rPr lang="en-US" sz="2400"/>
              <a:t>There are two types of pooling average pooling and max pooling. </a:t>
            </a:r>
            <a:endParaRPr sz="2400"/>
          </a:p>
          <a:p>
            <a:pPr indent="-342900" lvl="0" marL="342900" rtl="0" algn="l">
              <a:spcBef>
                <a:spcPts val="444"/>
              </a:spcBef>
              <a:spcAft>
                <a:spcPts val="0"/>
              </a:spcAft>
              <a:buClr>
                <a:schemeClr val="dk1"/>
              </a:buClr>
              <a:buSzPct val="100000"/>
              <a:buChar char="•"/>
            </a:pPr>
            <a:r>
              <a:rPr lang="en-US" sz="2400"/>
              <a:t>Pooling layers are a downsampling method that compresses information from one layer into a smaller space in the next layer.</a:t>
            </a:r>
            <a:endParaRPr/>
          </a:p>
          <a:p>
            <a:pPr indent="-342900" lvl="0" marL="342900" rtl="0" algn="l">
              <a:spcBef>
                <a:spcPts val="444"/>
              </a:spcBef>
              <a:spcAft>
                <a:spcPts val="0"/>
              </a:spcAft>
              <a:buClr>
                <a:schemeClr val="dk1"/>
              </a:buClr>
              <a:buSzPct val="100000"/>
              <a:buChar char="•"/>
            </a:pPr>
            <a:r>
              <a:rPr lang="en-US" sz="2400"/>
              <a:t>An effect of pooling is that information across several pixels is compressed into a single activation, essentially “smoothing out” variations across groups (or patches) of pixels.</a:t>
            </a:r>
            <a:endParaRPr sz="24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4400"/>
              <a:buFont typeface="Calibri"/>
              <a:buNone/>
            </a:pPr>
            <a:r>
              <a:rPr lang="en-US"/>
              <a:t>Pooling Layer</a:t>
            </a:r>
            <a:endParaRPr/>
          </a:p>
        </p:txBody>
      </p:sp>
      <p:sp>
        <p:nvSpPr>
          <p:cNvPr id="231" name="Google Shape;231;p22"/>
          <p:cNvSpPr txBox="1"/>
          <p:nvPr>
            <p:ph idx="1" type="body"/>
          </p:nvPr>
        </p:nvSpPr>
        <p:spPr>
          <a:xfrm>
            <a:off x="457200" y="1600201"/>
            <a:ext cx="8229600" cy="1180728"/>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2200"/>
              <a:buChar char="•"/>
            </a:pPr>
            <a:r>
              <a:rPr lang="en-US" sz="2200"/>
              <a:t>The two most common pooling methods are average pooling and max pooling. Average pooling takes the average of activations in the window, whereas max pooling takes their maximum value.</a:t>
            </a:r>
            <a:endParaRPr/>
          </a:p>
        </p:txBody>
      </p:sp>
      <p:pic>
        <p:nvPicPr>
          <p:cNvPr id="232" name="Google Shape;232;p22"/>
          <p:cNvPicPr preferRelativeResize="0"/>
          <p:nvPr/>
        </p:nvPicPr>
        <p:blipFill rotWithShape="1">
          <a:blip r:embed="rId3">
            <a:alphaModFix/>
          </a:blip>
          <a:srcRect b="0" l="0" r="0" t="0"/>
          <a:stretch/>
        </p:blipFill>
        <p:spPr>
          <a:xfrm>
            <a:off x="1292289" y="2708920"/>
            <a:ext cx="6535638" cy="3541453"/>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2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4400"/>
              <a:buFont typeface="Calibri"/>
              <a:buNone/>
            </a:pPr>
            <a:r>
              <a:rPr lang="en-US"/>
              <a:t>Max Pooling</a:t>
            </a:r>
            <a:endParaRPr/>
          </a:p>
        </p:txBody>
      </p:sp>
      <p:sp>
        <p:nvSpPr>
          <p:cNvPr id="238" name="Google Shape;238;p23"/>
          <p:cNvSpPr txBox="1"/>
          <p:nvPr>
            <p:ph idx="1" type="body"/>
          </p:nvPr>
        </p:nvSpPr>
        <p:spPr>
          <a:xfrm>
            <a:off x="457200" y="1412776"/>
            <a:ext cx="8229600" cy="1972816"/>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2200"/>
              <a:buChar char="•"/>
            </a:pPr>
            <a:r>
              <a:rPr lang="en-US" sz="2200"/>
              <a:t>we do in Max Pooling is we find the maximum value of a pixel from a portion of the image covered by the kernel. Max Pooling also performs as a</a:t>
            </a:r>
            <a:r>
              <a:rPr b="1" lang="en-US" sz="2200"/>
              <a:t> Noise Suppressant</a:t>
            </a:r>
            <a:r>
              <a:rPr lang="en-US" sz="2200"/>
              <a:t>. </a:t>
            </a:r>
            <a:endParaRPr sz="2200"/>
          </a:p>
          <a:p>
            <a:pPr indent="-342900" lvl="0" marL="342900" rtl="0" algn="l">
              <a:spcBef>
                <a:spcPts val="440"/>
              </a:spcBef>
              <a:spcAft>
                <a:spcPts val="0"/>
              </a:spcAft>
              <a:buClr>
                <a:schemeClr val="dk1"/>
              </a:buClr>
              <a:buSzPts val="2200"/>
              <a:buChar char="•"/>
            </a:pPr>
            <a:r>
              <a:rPr lang="en-US" sz="2200"/>
              <a:t>It discards the noisy activations altogether and also performs de-noising along with dimensionality reduction.</a:t>
            </a:r>
            <a:endParaRPr/>
          </a:p>
        </p:txBody>
      </p:sp>
      <p:pic>
        <p:nvPicPr>
          <p:cNvPr descr="Pooling layer decreases the computational power required to process the data in a CNN." id="239" name="Google Shape;239;p23"/>
          <p:cNvPicPr preferRelativeResize="0"/>
          <p:nvPr/>
        </p:nvPicPr>
        <p:blipFill rotWithShape="1">
          <a:blip r:embed="rId3">
            <a:alphaModFix/>
          </a:blip>
          <a:srcRect b="0" l="0" r="0" t="0"/>
          <a:stretch/>
        </p:blipFill>
        <p:spPr>
          <a:xfrm>
            <a:off x="1403648" y="3284984"/>
            <a:ext cx="6264696" cy="3235404"/>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4400"/>
              <a:buFont typeface="Calibri"/>
              <a:buNone/>
            </a:pPr>
            <a:r>
              <a:rPr lang="en-US"/>
              <a:t>Average Pooling</a:t>
            </a:r>
            <a:endParaRPr/>
          </a:p>
        </p:txBody>
      </p:sp>
      <p:sp>
        <p:nvSpPr>
          <p:cNvPr id="245" name="Google Shape;245;p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2400"/>
              <a:buChar char="•"/>
            </a:pPr>
            <a:r>
              <a:rPr b="1" lang="en-US" sz="2400"/>
              <a:t>Average Pooling </a:t>
            </a:r>
            <a:r>
              <a:rPr lang="en-US" sz="2400"/>
              <a:t>returns the </a:t>
            </a:r>
            <a:r>
              <a:rPr b="1" lang="en-US" sz="2400"/>
              <a:t>average of all the values </a:t>
            </a:r>
            <a:r>
              <a:rPr lang="en-US" sz="2400"/>
              <a:t>from the portion of the image covered by the Kernel. </a:t>
            </a:r>
            <a:endParaRPr sz="2400"/>
          </a:p>
          <a:p>
            <a:pPr indent="-342900" lvl="0" marL="342900" rtl="0" algn="l">
              <a:spcBef>
                <a:spcPts val="480"/>
              </a:spcBef>
              <a:spcAft>
                <a:spcPts val="0"/>
              </a:spcAft>
              <a:buClr>
                <a:schemeClr val="dk1"/>
              </a:buClr>
              <a:buSzPts val="2400"/>
              <a:buChar char="•"/>
            </a:pPr>
            <a:r>
              <a:rPr lang="en-US" sz="2400"/>
              <a:t>Average Pooling simply performs dimensionality reduction as a noise-suppressing mechanism. </a:t>
            </a:r>
            <a:endParaRPr sz="2400"/>
          </a:p>
          <a:p>
            <a:pPr indent="-342900" lvl="0" marL="342900" rtl="0" algn="l">
              <a:spcBef>
                <a:spcPts val="480"/>
              </a:spcBef>
              <a:spcAft>
                <a:spcPts val="0"/>
              </a:spcAft>
              <a:buClr>
                <a:schemeClr val="dk1"/>
              </a:buClr>
              <a:buSzPts val="2400"/>
              <a:buChar char="•"/>
            </a:pPr>
            <a:r>
              <a:rPr lang="en-US" sz="2400"/>
              <a:t>Hence, we can say that </a:t>
            </a:r>
            <a:r>
              <a:rPr b="1" lang="en-US" sz="2400"/>
              <a:t>Max Pooling performs a lot better than Average Pooling</a:t>
            </a:r>
            <a:r>
              <a:rPr lang="en-US" sz="2400"/>
              <a:t>.</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4400"/>
              <a:buFont typeface="Calibri"/>
              <a:buNone/>
            </a:pPr>
            <a:r>
              <a:rPr lang="en-US"/>
              <a:t>Flattening Layer</a:t>
            </a:r>
            <a:endParaRPr/>
          </a:p>
        </p:txBody>
      </p:sp>
      <p:sp>
        <p:nvSpPr>
          <p:cNvPr id="251" name="Google Shape;251;p25"/>
          <p:cNvSpPr txBox="1"/>
          <p:nvPr>
            <p:ph idx="1" type="body"/>
          </p:nvPr>
        </p:nvSpPr>
        <p:spPr>
          <a:xfrm>
            <a:off x="467544" y="1412776"/>
            <a:ext cx="5760640" cy="5112568"/>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2200"/>
              <a:buChar char="•"/>
            </a:pPr>
            <a:r>
              <a:rPr lang="en-US" sz="2200"/>
              <a:t>This layer converts a three-dimensional layer in the network into a one-dimensional vector to fit the input of a fully-connected layer for classification. </a:t>
            </a:r>
            <a:endParaRPr sz="2200"/>
          </a:p>
          <a:p>
            <a:pPr indent="-342900" lvl="0" marL="342900" rtl="0" algn="l">
              <a:spcBef>
                <a:spcPts val="440"/>
              </a:spcBef>
              <a:spcAft>
                <a:spcPts val="0"/>
              </a:spcAft>
              <a:buClr>
                <a:schemeClr val="dk1"/>
              </a:buClr>
              <a:buSzPts val="2200"/>
              <a:buChar char="•"/>
            </a:pPr>
            <a:r>
              <a:rPr lang="en-US" sz="2200"/>
              <a:t>For example, a 5x5x2 tensor would be converted into a vector of size 50. The previous convolutional layers of the network extracted the features from the input image, but now it is time to classify the features. </a:t>
            </a:r>
            <a:endParaRPr sz="2200"/>
          </a:p>
          <a:p>
            <a:pPr indent="-342900" lvl="0" marL="342900" rtl="0" algn="l">
              <a:spcBef>
                <a:spcPts val="440"/>
              </a:spcBef>
              <a:spcAft>
                <a:spcPts val="0"/>
              </a:spcAft>
              <a:buClr>
                <a:schemeClr val="dk1"/>
              </a:buClr>
              <a:buSzPts val="2200"/>
              <a:buChar char="•"/>
            </a:pPr>
            <a:r>
              <a:rPr lang="en-US" sz="2200"/>
              <a:t>We use the softmax function to classify these features, which requires a 1-dimensional input. </a:t>
            </a:r>
            <a:endParaRPr sz="2200"/>
          </a:p>
          <a:p>
            <a:pPr indent="-342900" lvl="0" marL="342900" rtl="0" algn="l">
              <a:spcBef>
                <a:spcPts val="440"/>
              </a:spcBef>
              <a:spcAft>
                <a:spcPts val="0"/>
              </a:spcAft>
              <a:buClr>
                <a:schemeClr val="dk1"/>
              </a:buClr>
              <a:buSzPts val="2200"/>
              <a:buChar char="•"/>
            </a:pPr>
            <a:r>
              <a:rPr lang="en-US" sz="2200"/>
              <a:t>This is why the flatten layer is necessary</a:t>
            </a:r>
            <a:endParaRPr/>
          </a:p>
        </p:txBody>
      </p:sp>
      <p:pic>
        <p:nvPicPr>
          <p:cNvPr descr="cnn architecture" id="252" name="Google Shape;252;p25"/>
          <p:cNvPicPr preferRelativeResize="0"/>
          <p:nvPr/>
        </p:nvPicPr>
        <p:blipFill rotWithShape="1">
          <a:blip r:embed="rId3">
            <a:alphaModFix/>
          </a:blip>
          <a:srcRect b="0" l="0" r="0" t="0"/>
          <a:stretch/>
        </p:blipFill>
        <p:spPr>
          <a:xfrm>
            <a:off x="5940152" y="2492896"/>
            <a:ext cx="2957323" cy="2088232"/>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4400"/>
              <a:buFont typeface="Calibri"/>
              <a:buNone/>
            </a:pPr>
            <a:r>
              <a:rPr lang="en-US"/>
              <a:t>Flattening</a:t>
            </a:r>
            <a:endParaRPr/>
          </a:p>
        </p:txBody>
      </p:sp>
      <p:pic>
        <p:nvPicPr>
          <p:cNvPr descr="flattening" id="258" name="Google Shape;258;p26"/>
          <p:cNvPicPr preferRelativeResize="0"/>
          <p:nvPr/>
        </p:nvPicPr>
        <p:blipFill rotWithShape="1">
          <a:blip r:embed="rId3">
            <a:alphaModFix/>
          </a:blip>
          <a:srcRect b="0" l="0" r="0" t="0"/>
          <a:stretch/>
        </p:blipFill>
        <p:spPr>
          <a:xfrm>
            <a:off x="539552" y="1772816"/>
            <a:ext cx="8334375" cy="43338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2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4400"/>
              <a:buFont typeface="Calibri"/>
              <a:buNone/>
            </a:pPr>
            <a:r>
              <a:rPr lang="en-US"/>
              <a:t>Dropout Layer</a:t>
            </a:r>
            <a:endParaRPr/>
          </a:p>
        </p:txBody>
      </p:sp>
      <p:sp>
        <p:nvSpPr>
          <p:cNvPr id="264" name="Google Shape;264;p2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2400"/>
              <a:buChar char="•"/>
            </a:pPr>
            <a:r>
              <a:rPr lang="en-US" sz="2400"/>
              <a:t>The main idea behind using dropout is simple, to avoid overfitting. </a:t>
            </a:r>
            <a:endParaRPr sz="2400"/>
          </a:p>
          <a:p>
            <a:pPr indent="-342900" lvl="0" marL="342900" rtl="0" algn="l">
              <a:spcBef>
                <a:spcPts val="480"/>
              </a:spcBef>
              <a:spcAft>
                <a:spcPts val="0"/>
              </a:spcAft>
              <a:buClr>
                <a:schemeClr val="dk1"/>
              </a:buClr>
              <a:buSzPts val="2400"/>
              <a:buChar char="•"/>
            </a:pPr>
            <a:r>
              <a:rPr lang="en-US" sz="2400"/>
              <a:t>The most popular regularization method is used in Neural networks. </a:t>
            </a:r>
            <a:endParaRPr sz="2400"/>
          </a:p>
          <a:p>
            <a:pPr indent="-342900" lvl="0" marL="342900" rtl="0" algn="l">
              <a:spcBef>
                <a:spcPts val="480"/>
              </a:spcBef>
              <a:spcAft>
                <a:spcPts val="0"/>
              </a:spcAft>
              <a:buClr>
                <a:schemeClr val="dk1"/>
              </a:buClr>
              <a:buSzPts val="2400"/>
              <a:buChar char="•"/>
            </a:pPr>
            <a:r>
              <a:rPr lang="en-US" sz="2400"/>
              <a:t>Even if we are using a different model and achieve around 90% of accuracy, by using dropout we can able to achieve around 92% of accuracy.</a:t>
            </a:r>
            <a:endParaRPr/>
          </a:p>
          <a:p>
            <a:pPr indent="-342900" lvl="0" marL="342900" rtl="0" algn="l">
              <a:spcBef>
                <a:spcPts val="480"/>
              </a:spcBef>
              <a:spcAft>
                <a:spcPts val="0"/>
              </a:spcAft>
              <a:buClr>
                <a:schemeClr val="dk1"/>
              </a:buClr>
              <a:buSzPts val="2400"/>
              <a:buChar char="•"/>
            </a:pPr>
            <a:r>
              <a:rPr lang="en-US" sz="2400"/>
              <a:t>During training time, at each iteration, a neuron is temporarily “dropped” or disabled with probability </a:t>
            </a:r>
            <a:r>
              <a:rPr i="1" lang="en-US" sz="2400"/>
              <a:t>p</a:t>
            </a:r>
            <a:r>
              <a:rPr lang="en-US" sz="2400"/>
              <a:t>. This means all the inputs and outputs to this neuron will be disabled at the current iteration. </a:t>
            </a:r>
            <a:endParaRPr sz="24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4400"/>
              <a:buFont typeface="Calibri"/>
              <a:buNone/>
            </a:pPr>
            <a:r>
              <a:rPr lang="en-US"/>
              <a:t>Dropout Layer</a:t>
            </a:r>
            <a:endParaRPr/>
          </a:p>
        </p:txBody>
      </p:sp>
      <p:sp>
        <p:nvSpPr>
          <p:cNvPr id="270" name="Google Shape;270;p2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2200"/>
              <a:buChar char="•"/>
            </a:pPr>
            <a:r>
              <a:rPr lang="en-US" sz="2200"/>
              <a:t>The dropped-out neurons are resampled with probability p at every training step, so a dropped-out neuron at one step can be active at the next one. </a:t>
            </a:r>
            <a:endParaRPr sz="2200"/>
          </a:p>
          <a:p>
            <a:pPr indent="-342900" lvl="0" marL="342900" rtl="0" algn="l">
              <a:spcBef>
                <a:spcPts val="440"/>
              </a:spcBef>
              <a:spcAft>
                <a:spcPts val="0"/>
              </a:spcAft>
              <a:buClr>
                <a:schemeClr val="dk1"/>
              </a:buClr>
              <a:buSzPts val="2200"/>
              <a:buChar char="•"/>
            </a:pPr>
            <a:r>
              <a:rPr lang="en-US" sz="2200"/>
              <a:t>The hyperparameter </a:t>
            </a:r>
            <a:r>
              <a:rPr i="1" lang="en-US" sz="2200"/>
              <a:t>p</a:t>
            </a:r>
            <a:r>
              <a:rPr lang="en-US" sz="2200"/>
              <a:t> is called the dropout rate and it’s typically a number around 0.5, corresponding to 50% of the neurons being dropped out.</a:t>
            </a:r>
            <a:endParaRPr/>
          </a:p>
        </p:txBody>
      </p:sp>
      <p:pic>
        <p:nvPicPr>
          <p:cNvPr descr="dropout | Convolution Neural Network" id="271" name="Google Shape;271;p28"/>
          <p:cNvPicPr preferRelativeResize="0"/>
          <p:nvPr/>
        </p:nvPicPr>
        <p:blipFill rotWithShape="1">
          <a:blip r:embed="rId3">
            <a:alphaModFix/>
          </a:blip>
          <a:srcRect b="0" l="0" r="0" t="0"/>
          <a:stretch/>
        </p:blipFill>
        <p:spPr>
          <a:xfrm>
            <a:off x="2843808" y="3776242"/>
            <a:ext cx="5502125" cy="2785647"/>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2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4400"/>
              <a:buFont typeface="Calibri"/>
              <a:buNone/>
            </a:pPr>
            <a:r>
              <a:rPr lang="en-US"/>
              <a:t>Activation Functions</a:t>
            </a:r>
            <a:endParaRPr/>
          </a:p>
        </p:txBody>
      </p:sp>
      <p:sp>
        <p:nvSpPr>
          <p:cNvPr id="277" name="Google Shape;277;p29"/>
          <p:cNvSpPr txBox="1"/>
          <p:nvPr>
            <p:ph idx="1" type="body"/>
          </p:nvPr>
        </p:nvSpPr>
        <p:spPr>
          <a:xfrm>
            <a:off x="457200" y="1340768"/>
            <a:ext cx="8229600" cy="4785395"/>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2400"/>
              <a:buChar char="•"/>
            </a:pPr>
            <a:r>
              <a:rPr lang="en-US" sz="2400"/>
              <a:t>Activation functions are a common feature in every type of neural network. </a:t>
            </a:r>
            <a:endParaRPr sz="2400"/>
          </a:p>
          <a:p>
            <a:pPr indent="-342900" lvl="0" marL="342900" rtl="0" algn="l">
              <a:spcBef>
                <a:spcPts val="480"/>
              </a:spcBef>
              <a:spcAft>
                <a:spcPts val="0"/>
              </a:spcAft>
              <a:buClr>
                <a:schemeClr val="dk1"/>
              </a:buClr>
              <a:buSzPts val="2400"/>
              <a:buChar char="•"/>
            </a:pPr>
            <a:r>
              <a:rPr lang="en-US" sz="2400"/>
              <a:t>They add </a:t>
            </a:r>
            <a:r>
              <a:rPr i="1" lang="en-US" sz="2400"/>
              <a:t>non-linearity</a:t>
            </a:r>
            <a:r>
              <a:rPr lang="en-US" sz="2400"/>
              <a:t> to networks, enabling the representation of more complex patterns.</a:t>
            </a:r>
            <a:endParaRPr/>
          </a:p>
        </p:txBody>
      </p:sp>
      <p:pic>
        <p:nvPicPr>
          <p:cNvPr descr="Some of the most popular activation functions; ReLU, tanh, and sigmoid." id="278" name="Google Shape;278;p29"/>
          <p:cNvPicPr preferRelativeResize="0"/>
          <p:nvPr/>
        </p:nvPicPr>
        <p:blipFill rotWithShape="1">
          <a:blip r:embed="rId3">
            <a:alphaModFix/>
          </a:blip>
          <a:srcRect b="0" l="0" r="0" t="0"/>
          <a:stretch/>
        </p:blipFill>
        <p:spPr>
          <a:xfrm>
            <a:off x="467544" y="3501008"/>
            <a:ext cx="8136904" cy="2808312"/>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3"/>
          <p:cNvSpPr txBox="1"/>
          <p:nvPr>
            <p:ph type="title"/>
          </p:nvPr>
        </p:nvSpPr>
        <p:spPr>
          <a:xfrm>
            <a:off x="395536" y="269776"/>
            <a:ext cx="8229600" cy="11430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4400"/>
              <a:buFont typeface="Calibri"/>
              <a:buNone/>
            </a:pPr>
            <a:r>
              <a:rPr lang="en-US"/>
              <a:t>What is CNN ?</a:t>
            </a:r>
            <a:endParaRPr/>
          </a:p>
        </p:txBody>
      </p:sp>
      <p:sp>
        <p:nvSpPr>
          <p:cNvPr id="97" name="Google Shape;97;p3"/>
          <p:cNvSpPr txBox="1"/>
          <p:nvPr>
            <p:ph idx="1" type="body"/>
          </p:nvPr>
        </p:nvSpPr>
        <p:spPr>
          <a:xfrm>
            <a:off x="395536" y="1340768"/>
            <a:ext cx="8229600" cy="4929411"/>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2200"/>
              <a:buChar char="•"/>
            </a:pPr>
            <a:r>
              <a:rPr lang="en-US" sz="2200"/>
              <a:t>CNNs have become fundamental in computer vision tasks such as image classification, object detection, and segmentation.</a:t>
            </a:r>
            <a:endParaRPr/>
          </a:p>
          <a:p>
            <a:pPr indent="-342900" lvl="0" marL="342900" rtl="0" algn="l">
              <a:spcBef>
                <a:spcPts val="440"/>
              </a:spcBef>
              <a:spcAft>
                <a:spcPts val="0"/>
              </a:spcAft>
              <a:buClr>
                <a:schemeClr val="dk1"/>
              </a:buClr>
              <a:buSzPts val="2200"/>
              <a:buChar char="•"/>
            </a:pPr>
            <a:r>
              <a:rPr lang="en-US" sz="2200"/>
              <a:t>In deep learning, a convolutional neural network (CNN/ConvNet) is a class of deep neural networks, most commonly applied to analyze visual imagery. </a:t>
            </a:r>
            <a:endParaRPr/>
          </a:p>
          <a:p>
            <a:pPr indent="-342900" lvl="0" marL="342900" rtl="0" algn="l">
              <a:spcBef>
                <a:spcPts val="440"/>
              </a:spcBef>
              <a:spcAft>
                <a:spcPts val="0"/>
              </a:spcAft>
              <a:buClr>
                <a:schemeClr val="dk1"/>
              </a:buClr>
              <a:buSzPts val="2200"/>
              <a:buChar char="•"/>
            </a:pPr>
            <a:r>
              <a:rPr lang="en-US" sz="2200"/>
              <a:t>The CNNarchitecture uses a special technique called Convolution instead of relying solely on matrix multiplications like traditional neural networks.</a:t>
            </a:r>
            <a:endParaRPr/>
          </a:p>
          <a:p>
            <a:pPr indent="-342900" lvl="0" marL="342900" rtl="0" algn="l">
              <a:spcBef>
                <a:spcPts val="440"/>
              </a:spcBef>
              <a:spcAft>
                <a:spcPts val="0"/>
              </a:spcAft>
              <a:buClr>
                <a:schemeClr val="dk1"/>
              </a:buClr>
              <a:buSzPts val="2200"/>
              <a:buChar char="•"/>
            </a:pPr>
            <a:r>
              <a:rPr lang="en-US" sz="2200"/>
              <a:t>Convolutional networks use a process called convolution, which combines two functions to show how one changes the shape of the other.</a:t>
            </a:r>
            <a:endParaRPr/>
          </a:p>
          <a:p>
            <a:pPr indent="-342900" lvl="0" marL="342900" rtl="0" algn="l">
              <a:spcBef>
                <a:spcPts val="440"/>
              </a:spcBef>
              <a:spcAft>
                <a:spcPts val="0"/>
              </a:spcAft>
              <a:buClr>
                <a:schemeClr val="dk1"/>
              </a:buClr>
              <a:buSzPts val="2200"/>
              <a:buChar char="•"/>
            </a:pPr>
            <a:r>
              <a:rPr lang="en-US" sz="2200"/>
              <a:t>The bottom line is that the role of the convolutional networks is to reduce the images into a form that is easier to process, without losing features that are critical for getting a good prediction.</a:t>
            </a:r>
            <a:endParaRPr sz="22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4400"/>
              <a:buFont typeface="Calibri"/>
              <a:buNone/>
            </a:pPr>
            <a:r>
              <a:rPr b="1" lang="en-US"/>
              <a:t>ReLU </a:t>
            </a:r>
            <a:endParaRPr/>
          </a:p>
        </p:txBody>
      </p:sp>
      <p:sp>
        <p:nvSpPr>
          <p:cNvPr id="284" name="Google Shape;284;p30"/>
          <p:cNvSpPr txBox="1"/>
          <p:nvPr>
            <p:ph idx="1" type="body"/>
          </p:nvPr>
        </p:nvSpPr>
        <p:spPr>
          <a:xfrm>
            <a:off x="467544" y="1412777"/>
            <a:ext cx="8229600" cy="2232248"/>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2200"/>
              <a:buChar char="•"/>
            </a:pPr>
            <a:r>
              <a:rPr lang="en-US" sz="2200"/>
              <a:t>The </a:t>
            </a:r>
            <a:r>
              <a:rPr b="1" i="1" lang="en-US" sz="2200"/>
              <a:t>rectified linear activation function</a:t>
            </a:r>
            <a:r>
              <a:rPr i="1" lang="en-US" sz="2200"/>
              <a:t>, </a:t>
            </a:r>
            <a:r>
              <a:rPr lang="en-US" sz="2200"/>
              <a:t>or ReLU for short, is a piecewise linear function that, if the input is positive, outputs the input directly; else, it outputs zero. </a:t>
            </a:r>
            <a:endParaRPr sz="2200"/>
          </a:p>
          <a:p>
            <a:pPr indent="-342900" lvl="0" marL="342900" rtl="0" algn="l">
              <a:spcBef>
                <a:spcPts val="440"/>
              </a:spcBef>
              <a:spcAft>
                <a:spcPts val="0"/>
              </a:spcAft>
              <a:buClr>
                <a:schemeClr val="dk1"/>
              </a:buClr>
              <a:buSzPts val="2200"/>
              <a:buChar char="•"/>
            </a:pPr>
            <a:r>
              <a:rPr lang="en-US" sz="2200"/>
              <a:t>Because a model that utilizes it is quicker to train and generally produces higher performance, it has become the default activation function for many types of neural networks.</a:t>
            </a:r>
            <a:endParaRPr/>
          </a:p>
        </p:txBody>
      </p:sp>
      <p:pic>
        <p:nvPicPr>
          <p:cNvPr id="285" name="Google Shape;285;p30"/>
          <p:cNvPicPr preferRelativeResize="0"/>
          <p:nvPr/>
        </p:nvPicPr>
        <p:blipFill rotWithShape="1">
          <a:blip r:embed="rId3">
            <a:alphaModFix/>
          </a:blip>
          <a:srcRect b="0" l="0" r="0" t="0"/>
          <a:stretch/>
        </p:blipFill>
        <p:spPr>
          <a:xfrm>
            <a:off x="683568" y="3645024"/>
            <a:ext cx="7804276" cy="2664296"/>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4400"/>
              <a:buFont typeface="Calibri"/>
              <a:buNone/>
            </a:pPr>
            <a:r>
              <a:rPr lang="en-US"/>
              <a:t>Softmax</a:t>
            </a:r>
            <a:endParaRPr/>
          </a:p>
        </p:txBody>
      </p:sp>
      <p:sp>
        <p:nvSpPr>
          <p:cNvPr id="291" name="Google Shape;291;p3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2400"/>
              <a:buChar char="•"/>
            </a:pPr>
            <a:r>
              <a:rPr lang="en-US" sz="2400"/>
              <a:t>Classifiers tend to apply a </a:t>
            </a:r>
            <a:r>
              <a:rPr i="1" lang="en-US" sz="2400"/>
              <a:t>softmax</a:t>
            </a:r>
            <a:r>
              <a:rPr lang="en-US" sz="2400"/>
              <a:t> activation function that creates a probability distribution across the final output nodes — where each node represents a specific class.</a:t>
            </a:r>
            <a:endParaRPr/>
          </a:p>
        </p:txBody>
      </p:sp>
      <p:pic>
        <p:nvPicPr>
          <p:cNvPr descr="Softmax" id="292" name="Google Shape;292;p31"/>
          <p:cNvPicPr preferRelativeResize="0"/>
          <p:nvPr/>
        </p:nvPicPr>
        <p:blipFill rotWithShape="1">
          <a:blip r:embed="rId3">
            <a:alphaModFix/>
          </a:blip>
          <a:srcRect b="0" l="0" r="0" t="0"/>
          <a:stretch/>
        </p:blipFill>
        <p:spPr>
          <a:xfrm>
            <a:off x="1547664" y="3140968"/>
            <a:ext cx="6220398" cy="2689603"/>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3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l">
              <a:spcBef>
                <a:spcPts val="0"/>
              </a:spcBef>
              <a:spcAft>
                <a:spcPts val="0"/>
              </a:spcAft>
              <a:buClr>
                <a:schemeClr val="dk1"/>
              </a:buClr>
              <a:buSzPct val="100000"/>
              <a:buFont typeface="Calibri"/>
              <a:buNone/>
            </a:pPr>
            <a:r>
              <a:rPr lang="en-US"/>
              <a:t>Choosing the right Activation Function</a:t>
            </a:r>
            <a:endParaRPr/>
          </a:p>
        </p:txBody>
      </p:sp>
      <p:sp>
        <p:nvSpPr>
          <p:cNvPr id="298" name="Google Shape;298;p32"/>
          <p:cNvSpPr txBox="1"/>
          <p:nvPr>
            <p:ph idx="1" type="body"/>
          </p:nvPr>
        </p:nvSpPr>
        <p:spPr>
          <a:xfrm>
            <a:off x="457200" y="1412776"/>
            <a:ext cx="8229600" cy="504056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dk1"/>
              </a:buClr>
              <a:buSzPts val="2400"/>
              <a:buNone/>
            </a:pPr>
            <a:r>
              <a:rPr lang="en-US" sz="2400"/>
              <a:t>Now that we have seen so many activation  functions, we need some logic / heuristics to know which activation function should be used in which situation. Good or bad – there is no rule of thumb.</a:t>
            </a:r>
            <a:endParaRPr/>
          </a:p>
          <a:p>
            <a:pPr indent="-342900" lvl="0" marL="342900" rtl="0" algn="l">
              <a:spcBef>
                <a:spcPts val="480"/>
              </a:spcBef>
              <a:spcAft>
                <a:spcPts val="0"/>
              </a:spcAft>
              <a:buClr>
                <a:schemeClr val="dk1"/>
              </a:buClr>
              <a:buSzPts val="2400"/>
              <a:buChar char="•"/>
            </a:pPr>
            <a:r>
              <a:rPr lang="en-US" sz="2400"/>
              <a:t>However depending upon the properties of the problem we might be able to make a better choice for easy and quicker convergence of the network.</a:t>
            </a:r>
            <a:endParaRPr/>
          </a:p>
          <a:p>
            <a:pPr indent="-342900" lvl="0" marL="342900" rtl="0" algn="l">
              <a:spcBef>
                <a:spcPts val="480"/>
              </a:spcBef>
              <a:spcAft>
                <a:spcPts val="0"/>
              </a:spcAft>
              <a:buClr>
                <a:schemeClr val="dk1"/>
              </a:buClr>
              <a:buSzPts val="2400"/>
              <a:buChar char="•"/>
            </a:pPr>
            <a:r>
              <a:rPr lang="en-US" sz="2400"/>
              <a:t>Sigmoid functions and their combinations generally work better in the case of classifiers</a:t>
            </a:r>
            <a:endParaRPr/>
          </a:p>
          <a:p>
            <a:pPr indent="-342900" lvl="0" marL="342900" rtl="0" algn="l">
              <a:spcBef>
                <a:spcPts val="480"/>
              </a:spcBef>
              <a:spcAft>
                <a:spcPts val="0"/>
              </a:spcAft>
              <a:buClr>
                <a:schemeClr val="dk1"/>
              </a:buClr>
              <a:buSzPts val="2400"/>
              <a:buChar char="•"/>
            </a:pPr>
            <a:r>
              <a:rPr lang="en-US" sz="2400"/>
              <a:t>Sigmoids and tanh functions are sometimes avoided due to the vanishing gradient problem</a:t>
            </a:r>
            <a:endParaRPr/>
          </a:p>
          <a:p>
            <a:pPr indent="0" lvl="0" marL="0" rtl="0" algn="l">
              <a:spcBef>
                <a:spcPts val="640"/>
              </a:spcBef>
              <a:spcAft>
                <a:spcPts val="0"/>
              </a:spcAft>
              <a:buClr>
                <a:schemeClr val="dk1"/>
              </a:buClr>
              <a:buSzPts val="3200"/>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3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l">
              <a:spcBef>
                <a:spcPts val="0"/>
              </a:spcBef>
              <a:spcAft>
                <a:spcPts val="0"/>
              </a:spcAft>
              <a:buClr>
                <a:schemeClr val="dk1"/>
              </a:buClr>
              <a:buSzPct val="100000"/>
              <a:buFont typeface="Calibri"/>
              <a:buNone/>
            </a:pPr>
            <a:r>
              <a:rPr lang="en-US"/>
              <a:t>Choosing the right Activation Function</a:t>
            </a:r>
            <a:endParaRPr/>
          </a:p>
        </p:txBody>
      </p:sp>
      <p:sp>
        <p:nvSpPr>
          <p:cNvPr id="304" name="Google Shape;304;p33"/>
          <p:cNvSpPr txBox="1"/>
          <p:nvPr>
            <p:ph idx="1" type="body"/>
          </p:nvPr>
        </p:nvSpPr>
        <p:spPr>
          <a:xfrm>
            <a:off x="457200" y="1412776"/>
            <a:ext cx="8229600" cy="5040560"/>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2400"/>
              <a:buChar char="•"/>
            </a:pPr>
            <a:r>
              <a:rPr lang="en-US" sz="2400"/>
              <a:t>ReLU function is a general activation function and is used in most cases these days</a:t>
            </a:r>
            <a:endParaRPr/>
          </a:p>
          <a:p>
            <a:pPr indent="-342900" lvl="0" marL="342900" rtl="0" algn="l">
              <a:spcBef>
                <a:spcPts val="480"/>
              </a:spcBef>
              <a:spcAft>
                <a:spcPts val="0"/>
              </a:spcAft>
              <a:buClr>
                <a:schemeClr val="dk1"/>
              </a:buClr>
              <a:buSzPts val="2400"/>
              <a:buChar char="•"/>
            </a:pPr>
            <a:r>
              <a:rPr lang="en-US" sz="2400"/>
              <a:t>If we encounter a case of dead neurons in our networks the leaky ReLU function is the best choice</a:t>
            </a:r>
            <a:endParaRPr/>
          </a:p>
          <a:p>
            <a:pPr indent="-342900" lvl="0" marL="342900" rtl="0" algn="l">
              <a:spcBef>
                <a:spcPts val="480"/>
              </a:spcBef>
              <a:spcAft>
                <a:spcPts val="0"/>
              </a:spcAft>
              <a:buClr>
                <a:schemeClr val="dk1"/>
              </a:buClr>
              <a:buSzPts val="2400"/>
              <a:buChar char="•"/>
            </a:pPr>
            <a:r>
              <a:rPr lang="en-US" sz="2400"/>
              <a:t>Always keep in mind that ReLU function should only be used in the hidden layers</a:t>
            </a:r>
            <a:endParaRPr/>
          </a:p>
          <a:p>
            <a:pPr indent="-342900" lvl="0" marL="342900" rtl="0" algn="l">
              <a:spcBef>
                <a:spcPts val="480"/>
              </a:spcBef>
              <a:spcAft>
                <a:spcPts val="0"/>
              </a:spcAft>
              <a:buClr>
                <a:schemeClr val="dk1"/>
              </a:buClr>
              <a:buSzPts val="2400"/>
              <a:buChar char="•"/>
            </a:pPr>
            <a:r>
              <a:rPr lang="en-US" sz="2400"/>
              <a:t>As a rule of thumb, you can begin with using ReLU function and then move over to other activation functions in case ReLU doesn’t provide with optimum results</a:t>
            </a:r>
            <a:endParaRPr/>
          </a:p>
          <a:p>
            <a:pPr indent="0" lvl="0" marL="0" rtl="0" algn="l">
              <a:spcBef>
                <a:spcPts val="640"/>
              </a:spcBef>
              <a:spcAft>
                <a:spcPts val="0"/>
              </a:spcAft>
              <a:buClr>
                <a:schemeClr val="dk1"/>
              </a:buClr>
              <a:buSzPts val="3200"/>
              <a:buNone/>
            </a:pPr>
            <a:r>
              <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4400"/>
              <a:buFont typeface="Calibri"/>
              <a:buNone/>
            </a:pPr>
            <a:r>
              <a:rPr lang="en-US"/>
              <a:t>Fully Connected Layers</a:t>
            </a:r>
            <a:endParaRPr/>
          </a:p>
        </p:txBody>
      </p:sp>
      <p:sp>
        <p:nvSpPr>
          <p:cNvPr id="310" name="Google Shape;310;p3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2200"/>
              <a:buChar char="•"/>
            </a:pPr>
            <a:r>
              <a:rPr lang="en-US" sz="2200"/>
              <a:t>Fully connected linear layers are another common feature of CNNs. </a:t>
            </a:r>
            <a:endParaRPr sz="2200"/>
          </a:p>
          <a:p>
            <a:pPr indent="-342900" lvl="0" marL="342900" rtl="0" algn="l">
              <a:spcBef>
                <a:spcPts val="440"/>
              </a:spcBef>
              <a:spcAft>
                <a:spcPts val="0"/>
              </a:spcAft>
              <a:buClr>
                <a:schemeClr val="dk1"/>
              </a:buClr>
              <a:buSzPts val="2200"/>
              <a:buChar char="•"/>
            </a:pPr>
            <a:r>
              <a:rPr lang="en-US" sz="2200"/>
              <a:t>They are neural networks in their most stripped-down form; the dot product between inputs XX and layer weights WW with a bias term bb and activation function.</a:t>
            </a:r>
            <a:endParaRPr/>
          </a:p>
        </p:txBody>
      </p:sp>
      <p:pic>
        <p:nvPicPr>
          <p:cNvPr id="311" name="Google Shape;311;p34"/>
          <p:cNvPicPr preferRelativeResize="0"/>
          <p:nvPr/>
        </p:nvPicPr>
        <p:blipFill rotWithShape="1">
          <a:blip r:embed="rId3">
            <a:alphaModFix/>
          </a:blip>
          <a:srcRect b="0" l="0" r="0" t="0"/>
          <a:stretch/>
        </p:blipFill>
        <p:spPr>
          <a:xfrm>
            <a:off x="827584" y="3162712"/>
            <a:ext cx="7484510" cy="3233896"/>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3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4400"/>
              <a:buFont typeface="Calibri"/>
              <a:buNone/>
            </a:pPr>
            <a:r>
              <a:rPr lang="en-US"/>
              <a:t>CNN Summary</a:t>
            </a:r>
            <a:endParaRPr/>
          </a:p>
        </p:txBody>
      </p:sp>
      <p:sp>
        <p:nvSpPr>
          <p:cNvPr id="317" name="Google Shape;317;p3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fontScale="85000" lnSpcReduction="10000"/>
          </a:bodyPr>
          <a:lstStyle/>
          <a:p>
            <a:pPr indent="0" lvl="0" marL="0" rtl="0" algn="l">
              <a:spcBef>
                <a:spcPts val="0"/>
              </a:spcBef>
              <a:spcAft>
                <a:spcPts val="0"/>
              </a:spcAft>
              <a:buClr>
                <a:schemeClr val="dk1"/>
              </a:buClr>
              <a:buSzPct val="100000"/>
              <a:buNone/>
            </a:pPr>
            <a:r>
              <a:rPr lang="en-US"/>
              <a:t>1. Provide the data/dataset (any format of data) into the convolution layer</a:t>
            </a:r>
            <a:endParaRPr/>
          </a:p>
          <a:p>
            <a:pPr indent="0" lvl="0" marL="0" rtl="0" algn="l">
              <a:spcBef>
                <a:spcPts val="544"/>
              </a:spcBef>
              <a:spcAft>
                <a:spcPts val="0"/>
              </a:spcAft>
              <a:buClr>
                <a:schemeClr val="dk1"/>
              </a:buClr>
              <a:buSzPct val="100000"/>
              <a:buNone/>
            </a:pPr>
            <a:r>
              <a:rPr lang="en-US"/>
              <a:t>2. Take convolution with featured kernel/filters</a:t>
            </a:r>
            <a:endParaRPr/>
          </a:p>
          <a:p>
            <a:pPr indent="0" lvl="0" marL="0" rtl="0" algn="l">
              <a:spcBef>
                <a:spcPts val="544"/>
              </a:spcBef>
              <a:spcAft>
                <a:spcPts val="0"/>
              </a:spcAft>
              <a:buClr>
                <a:schemeClr val="dk1"/>
              </a:buClr>
              <a:buSzPct val="100000"/>
              <a:buNone/>
            </a:pPr>
            <a:r>
              <a:rPr lang="en-US"/>
              <a:t>3. Next apply a layer, Pooling for reducing the dimensions</a:t>
            </a:r>
            <a:endParaRPr/>
          </a:p>
          <a:p>
            <a:pPr indent="0" lvl="0" marL="0" rtl="0" algn="l">
              <a:spcBef>
                <a:spcPts val="544"/>
              </a:spcBef>
              <a:spcAft>
                <a:spcPts val="0"/>
              </a:spcAft>
              <a:buClr>
                <a:schemeClr val="dk1"/>
              </a:buClr>
              <a:buSzPct val="100000"/>
              <a:buNone/>
            </a:pPr>
            <a:r>
              <a:rPr lang="en-US"/>
              <a:t>4 If you need a deeper understanding add these layers repeatedly.</a:t>
            </a:r>
            <a:endParaRPr/>
          </a:p>
          <a:p>
            <a:pPr indent="0" lvl="0" marL="0" rtl="0" algn="l">
              <a:spcBef>
                <a:spcPts val="544"/>
              </a:spcBef>
              <a:spcAft>
                <a:spcPts val="0"/>
              </a:spcAft>
              <a:buClr>
                <a:schemeClr val="dk1"/>
              </a:buClr>
              <a:buSzPct val="100000"/>
              <a:buNone/>
            </a:pPr>
            <a:r>
              <a:rPr lang="en-US"/>
              <a:t>5. Next step is to apply to flatten for a single column</a:t>
            </a:r>
            <a:endParaRPr/>
          </a:p>
          <a:p>
            <a:pPr indent="0" lvl="0" marL="0" rtl="0" algn="l">
              <a:spcBef>
                <a:spcPts val="544"/>
              </a:spcBef>
              <a:spcAft>
                <a:spcPts val="0"/>
              </a:spcAft>
              <a:buClr>
                <a:schemeClr val="dk1"/>
              </a:buClr>
              <a:buSzPct val="100000"/>
              <a:buNone/>
            </a:pPr>
            <a:r>
              <a:rPr lang="en-US"/>
              <a:t>6. Feed into a fully connected layer</a:t>
            </a:r>
            <a:endParaRPr/>
          </a:p>
          <a:p>
            <a:pPr indent="0" lvl="0" marL="0" rtl="0" algn="l">
              <a:spcBef>
                <a:spcPts val="544"/>
              </a:spcBef>
              <a:spcAft>
                <a:spcPts val="0"/>
              </a:spcAft>
              <a:buClr>
                <a:schemeClr val="dk1"/>
              </a:buClr>
              <a:buSzPct val="100000"/>
              <a:buNone/>
            </a:pPr>
            <a:r>
              <a:rPr lang="en-US"/>
              <a:t>7. Now lastly train the model with appropriate metrics and optimizer</a:t>
            </a:r>
            <a:endParaRPr/>
          </a:p>
          <a:p>
            <a:pPr indent="-170180" lvl="0" marL="342900" rtl="0" algn="l">
              <a:spcBef>
                <a:spcPts val="544"/>
              </a:spcBef>
              <a:spcAft>
                <a:spcPts val="0"/>
              </a:spcAft>
              <a:buClr>
                <a:schemeClr val="dk1"/>
              </a:buClr>
              <a:buSzPct val="100000"/>
              <a:buNone/>
            </a:pPr>
            <a:r>
              <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3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l">
              <a:spcBef>
                <a:spcPts val="0"/>
              </a:spcBef>
              <a:spcAft>
                <a:spcPts val="0"/>
              </a:spcAft>
              <a:buClr>
                <a:schemeClr val="dk1"/>
              </a:buClr>
              <a:buSzPct val="100000"/>
              <a:buFont typeface="Calibri"/>
              <a:buNone/>
            </a:pPr>
            <a:r>
              <a:rPr lang="en-US"/>
              <a:t>CNN – Different Architecture Models</a:t>
            </a:r>
            <a:endParaRPr/>
          </a:p>
        </p:txBody>
      </p:sp>
      <p:sp>
        <p:nvSpPr>
          <p:cNvPr id="323" name="Google Shape;323;p3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dk1"/>
              </a:buClr>
              <a:buSzPts val="2200"/>
              <a:buNone/>
            </a:pPr>
            <a:r>
              <a:rPr lang="en-US" sz="2200"/>
              <a:t>Before getting deeper into the models, let’s understand some basic terminologies,</a:t>
            </a:r>
            <a:endParaRPr/>
          </a:p>
          <a:p>
            <a:pPr indent="-342900" lvl="0" marL="342900" rtl="0" algn="l">
              <a:spcBef>
                <a:spcPts val="440"/>
              </a:spcBef>
              <a:spcAft>
                <a:spcPts val="0"/>
              </a:spcAft>
              <a:buClr>
                <a:schemeClr val="dk1"/>
              </a:buClr>
              <a:buSzPts val="2200"/>
              <a:buChar char="•"/>
            </a:pPr>
            <a:r>
              <a:rPr lang="en-US" sz="2200"/>
              <a:t>1. </a:t>
            </a:r>
            <a:r>
              <a:rPr b="1" lang="en-US" sz="2200"/>
              <a:t>Wider </a:t>
            </a:r>
            <a:r>
              <a:rPr lang="en-US" sz="2200"/>
              <a:t>– means more feature maps (filters) in the convolutional layers</a:t>
            </a:r>
            <a:endParaRPr/>
          </a:p>
          <a:p>
            <a:pPr indent="-342900" lvl="0" marL="342900" rtl="0" algn="l">
              <a:spcBef>
                <a:spcPts val="440"/>
              </a:spcBef>
              <a:spcAft>
                <a:spcPts val="0"/>
              </a:spcAft>
              <a:buClr>
                <a:schemeClr val="dk1"/>
              </a:buClr>
              <a:buSzPts val="2200"/>
              <a:buChar char="•"/>
            </a:pPr>
            <a:r>
              <a:rPr lang="en-US" sz="2200"/>
              <a:t>2. </a:t>
            </a:r>
            <a:r>
              <a:rPr b="1" lang="en-US" sz="2200"/>
              <a:t>Deeper</a:t>
            </a:r>
            <a:r>
              <a:rPr lang="en-US" sz="2200"/>
              <a:t> – means more convolutional layers</a:t>
            </a:r>
            <a:endParaRPr/>
          </a:p>
          <a:p>
            <a:pPr indent="-342900" lvl="0" marL="342900" rtl="0" algn="l">
              <a:spcBef>
                <a:spcPts val="440"/>
              </a:spcBef>
              <a:spcAft>
                <a:spcPts val="0"/>
              </a:spcAft>
              <a:buClr>
                <a:schemeClr val="dk1"/>
              </a:buClr>
              <a:buSzPts val="2200"/>
              <a:buChar char="•"/>
            </a:pPr>
            <a:r>
              <a:rPr lang="en-US" sz="2200"/>
              <a:t>3. </a:t>
            </a:r>
            <a:r>
              <a:rPr b="1" lang="en-US" sz="2200"/>
              <a:t>High Resolution</a:t>
            </a:r>
            <a:r>
              <a:rPr lang="en-US" sz="2200"/>
              <a:t> – means that it processes input images with larger width and depth</a:t>
            </a:r>
            <a:br>
              <a:rPr lang="en-US" sz="2200"/>
            </a:br>
            <a:r>
              <a:rPr lang="en-US" sz="2200"/>
              <a:t>(spatial resolutions). That way the produced feature maps will have a higher</a:t>
            </a:r>
            <a:br>
              <a:rPr lang="en-US" sz="2200"/>
            </a:br>
            <a:r>
              <a:rPr lang="en-US" sz="2200"/>
              <a:t>spatial dimensions.</a:t>
            </a:r>
            <a:endParaRPr sz="2200"/>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Calibri"/>
              <a:buNone/>
            </a:pPr>
            <a:r>
              <a:rPr lang="en-US"/>
              <a:t>CNN – Different Architecture Models</a:t>
            </a:r>
            <a:endParaRPr/>
          </a:p>
        </p:txBody>
      </p:sp>
      <p:pic>
        <p:nvPicPr>
          <p:cNvPr descr="Convolution Neural Network different models " id="329" name="Google Shape;329;p37"/>
          <p:cNvPicPr preferRelativeResize="0"/>
          <p:nvPr/>
        </p:nvPicPr>
        <p:blipFill rotWithShape="1">
          <a:blip r:embed="rId3">
            <a:alphaModFix/>
          </a:blip>
          <a:srcRect b="0" l="0" r="0" t="0"/>
          <a:stretch/>
        </p:blipFill>
        <p:spPr>
          <a:xfrm>
            <a:off x="53550" y="1340768"/>
            <a:ext cx="8934450" cy="5038726"/>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3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4400"/>
              <a:buFont typeface="Calibri"/>
              <a:buNone/>
            </a:pPr>
            <a:r>
              <a:rPr b="1" lang="en-US"/>
              <a:t>LeNet-5</a:t>
            </a:r>
            <a:endParaRPr/>
          </a:p>
        </p:txBody>
      </p:sp>
      <p:sp>
        <p:nvSpPr>
          <p:cNvPr id="335" name="Google Shape;335;p38"/>
          <p:cNvSpPr txBox="1"/>
          <p:nvPr>
            <p:ph idx="1" type="body"/>
          </p:nvPr>
        </p:nvSpPr>
        <p:spPr>
          <a:xfrm>
            <a:off x="539552" y="1614500"/>
            <a:ext cx="8229600" cy="1324744"/>
          </a:xfrm>
          <a:prstGeom prst="rect">
            <a:avLst/>
          </a:prstGeom>
          <a:noFill/>
          <a:ln>
            <a:noFill/>
          </a:ln>
        </p:spPr>
        <p:txBody>
          <a:bodyPr anchorCtr="0" anchor="t" bIns="45700" lIns="91425" spcFirstLastPara="1" rIns="91425" wrap="square" tIns="45700">
            <a:normAutofit fontScale="92500" lnSpcReduction="20000"/>
          </a:bodyPr>
          <a:lstStyle/>
          <a:p>
            <a:pPr indent="-342900" lvl="0" marL="342900" rtl="0" algn="l">
              <a:spcBef>
                <a:spcPts val="0"/>
              </a:spcBef>
              <a:spcAft>
                <a:spcPts val="0"/>
              </a:spcAft>
              <a:buClr>
                <a:schemeClr val="dk1"/>
              </a:buClr>
              <a:buSzPct val="100000"/>
              <a:buChar char="•"/>
            </a:pPr>
            <a:r>
              <a:rPr b="1" lang="en-US"/>
              <a:t>(2 – Convolution layer &amp; 3 – Fully Connected layers) – 5 layers</a:t>
            </a:r>
            <a:br>
              <a:rPr b="1" lang="en-US"/>
            </a:br>
            <a:endParaRPr/>
          </a:p>
        </p:txBody>
      </p:sp>
      <p:pic>
        <p:nvPicPr>
          <p:cNvPr descr="lenet5 | Convolution Neural Network" id="336" name="Google Shape;336;p38"/>
          <p:cNvPicPr preferRelativeResize="0"/>
          <p:nvPr/>
        </p:nvPicPr>
        <p:blipFill rotWithShape="1">
          <a:blip r:embed="rId3">
            <a:alphaModFix/>
          </a:blip>
          <a:srcRect b="0" l="0" r="0" t="0"/>
          <a:stretch/>
        </p:blipFill>
        <p:spPr>
          <a:xfrm>
            <a:off x="539552" y="2276872"/>
            <a:ext cx="7704856" cy="2371726"/>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3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4400"/>
              <a:buFont typeface="Calibri"/>
              <a:buNone/>
            </a:pPr>
            <a:r>
              <a:rPr b="1" lang="en-US"/>
              <a:t>AlexNet</a:t>
            </a:r>
            <a:endParaRPr/>
          </a:p>
        </p:txBody>
      </p:sp>
      <p:sp>
        <p:nvSpPr>
          <p:cNvPr id="342" name="Google Shape;342;p39"/>
          <p:cNvSpPr txBox="1"/>
          <p:nvPr>
            <p:ph idx="1" type="body"/>
          </p:nvPr>
        </p:nvSpPr>
        <p:spPr>
          <a:xfrm>
            <a:off x="457200" y="1600201"/>
            <a:ext cx="8229600" cy="1108720"/>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Char char="•"/>
            </a:pPr>
            <a:r>
              <a:rPr b="1" lang="en-US"/>
              <a:t>(5 – Convolution layer &amp; 3 – Fully Connected layers) – 8 layers</a:t>
            </a:r>
            <a:endParaRPr/>
          </a:p>
        </p:txBody>
      </p:sp>
      <p:pic>
        <p:nvPicPr>
          <p:cNvPr descr="alexnet" id="343" name="Google Shape;343;p39"/>
          <p:cNvPicPr preferRelativeResize="0"/>
          <p:nvPr/>
        </p:nvPicPr>
        <p:blipFill rotWithShape="1">
          <a:blip r:embed="rId3">
            <a:alphaModFix/>
          </a:blip>
          <a:srcRect b="0" l="0" r="0" t="0"/>
          <a:stretch/>
        </p:blipFill>
        <p:spPr>
          <a:xfrm>
            <a:off x="467544" y="3068960"/>
            <a:ext cx="8279879" cy="23622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4400"/>
              <a:buFont typeface="Calibri"/>
              <a:buNone/>
            </a:pPr>
            <a:r>
              <a:rPr lang="en-US"/>
              <a:t>What is CNN ?</a:t>
            </a:r>
            <a:endParaRPr/>
          </a:p>
        </p:txBody>
      </p:sp>
      <p:sp>
        <p:nvSpPr>
          <p:cNvPr descr="Convolutional Neural Networks (CNN) in deep learning" id="103" name="Google Shape;103;p4"/>
          <p:cNvSpPr/>
          <p:nvPr/>
        </p:nvSpPr>
        <p:spPr>
          <a:xfrm>
            <a:off x="155575" y="-1881188"/>
            <a:ext cx="15240000" cy="392430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descr="Convolutional Neural Networks (CNN) in deep learning" id="104" name="Google Shape;104;p4"/>
          <p:cNvSpPr/>
          <p:nvPr/>
        </p:nvSpPr>
        <p:spPr>
          <a:xfrm>
            <a:off x="307975" y="-1728788"/>
            <a:ext cx="15240000" cy="392430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descr="Convolutional Neural Networks (CNN) in deep learning" id="105" name="Google Shape;105;p4"/>
          <p:cNvSpPr/>
          <p:nvPr/>
        </p:nvSpPr>
        <p:spPr>
          <a:xfrm>
            <a:off x="460375" y="-1576388"/>
            <a:ext cx="15240000" cy="392430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descr="Convolutional Neural Networks (CNN) in deep learning" id="106" name="Google Shape;106;p4"/>
          <p:cNvSpPr/>
          <p:nvPr/>
        </p:nvSpPr>
        <p:spPr>
          <a:xfrm>
            <a:off x="612775" y="-1423988"/>
            <a:ext cx="15240000" cy="392430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descr="Convolutional Neural Networks (CNN) in deep learning" id="107" name="Google Shape;107;p4"/>
          <p:cNvSpPr/>
          <p:nvPr/>
        </p:nvSpPr>
        <p:spPr>
          <a:xfrm>
            <a:off x="765175" y="-1271588"/>
            <a:ext cx="15240000" cy="392430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descr="Convolutional Neural Networks (CNN) in deep learning" id="108" name="Google Shape;108;p4"/>
          <p:cNvSpPr/>
          <p:nvPr/>
        </p:nvSpPr>
        <p:spPr>
          <a:xfrm>
            <a:off x="917575" y="-1119188"/>
            <a:ext cx="15240000" cy="392430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descr="Convolutional Neural Networks (CNN) in deep learning" id="109" name="Google Shape;109;p4"/>
          <p:cNvSpPr/>
          <p:nvPr/>
        </p:nvSpPr>
        <p:spPr>
          <a:xfrm>
            <a:off x="1069975" y="-966788"/>
            <a:ext cx="15240000" cy="392430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descr="convolutional neural network introduction" id="110" name="Google Shape;110;p4"/>
          <p:cNvSpPr/>
          <p:nvPr/>
        </p:nvSpPr>
        <p:spPr>
          <a:xfrm>
            <a:off x="155575" y="-4022725"/>
            <a:ext cx="15659100" cy="8382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111" name="Google Shape;111;p4"/>
          <p:cNvPicPr preferRelativeResize="0"/>
          <p:nvPr/>
        </p:nvPicPr>
        <p:blipFill rotWithShape="1">
          <a:blip r:embed="rId3">
            <a:alphaModFix/>
          </a:blip>
          <a:srcRect b="0" l="0" r="0" t="0"/>
          <a:stretch/>
        </p:blipFill>
        <p:spPr>
          <a:xfrm>
            <a:off x="515257" y="1346819"/>
            <a:ext cx="8235332" cy="4408207"/>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4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4400"/>
              <a:buFont typeface="Calibri"/>
              <a:buNone/>
            </a:pPr>
            <a:r>
              <a:rPr b="1" lang="en-US"/>
              <a:t>VGG 16</a:t>
            </a:r>
            <a:endParaRPr/>
          </a:p>
        </p:txBody>
      </p:sp>
      <p:sp>
        <p:nvSpPr>
          <p:cNvPr id="349" name="Google Shape;349;p40"/>
          <p:cNvSpPr txBox="1"/>
          <p:nvPr>
            <p:ph idx="1" type="body"/>
          </p:nvPr>
        </p:nvSpPr>
        <p:spPr>
          <a:xfrm>
            <a:off x="457200" y="1600201"/>
            <a:ext cx="8229600" cy="1108720"/>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Char char="•"/>
            </a:pPr>
            <a:r>
              <a:rPr b="1" lang="en-US"/>
              <a:t>(13 – Convolution layer &amp; 3 – Fully Connected layers) – 16 layers</a:t>
            </a:r>
            <a:endParaRPr/>
          </a:p>
        </p:txBody>
      </p:sp>
      <p:pic>
        <p:nvPicPr>
          <p:cNvPr descr="vgg16" id="350" name="Google Shape;350;p40"/>
          <p:cNvPicPr preferRelativeResize="0"/>
          <p:nvPr/>
        </p:nvPicPr>
        <p:blipFill rotWithShape="1">
          <a:blip r:embed="rId3">
            <a:alphaModFix/>
          </a:blip>
          <a:srcRect b="0" l="0" r="0" t="0"/>
          <a:stretch/>
        </p:blipFill>
        <p:spPr>
          <a:xfrm>
            <a:off x="539552" y="2852936"/>
            <a:ext cx="8305875" cy="2571751"/>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4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4400"/>
              <a:buFont typeface="Calibri"/>
              <a:buNone/>
            </a:pPr>
            <a:r>
              <a:rPr lang="en-US"/>
              <a:t>VGG Net</a:t>
            </a:r>
            <a:endParaRPr/>
          </a:p>
        </p:txBody>
      </p:sp>
      <p:sp>
        <p:nvSpPr>
          <p:cNvPr descr="VGGNet model architecture [5]." id="356" name="Google Shape;356;p41"/>
          <p:cNvSpPr/>
          <p:nvPr/>
        </p:nvSpPr>
        <p:spPr>
          <a:xfrm>
            <a:off x="155575" y="-10790238"/>
            <a:ext cx="37642800" cy="2247900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357" name="Google Shape;357;p41"/>
          <p:cNvPicPr preferRelativeResize="0"/>
          <p:nvPr/>
        </p:nvPicPr>
        <p:blipFill rotWithShape="1">
          <a:blip r:embed="rId3">
            <a:alphaModFix/>
          </a:blip>
          <a:srcRect b="0" l="0" r="0" t="0"/>
          <a:stretch/>
        </p:blipFill>
        <p:spPr>
          <a:xfrm>
            <a:off x="323528" y="1484783"/>
            <a:ext cx="8640960" cy="5160087"/>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p4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4400"/>
              <a:buFont typeface="Calibri"/>
              <a:buNone/>
            </a:pPr>
            <a:r>
              <a:rPr b="1" lang="en-US"/>
              <a:t>Inception V1 – 22 layers</a:t>
            </a:r>
            <a:endParaRPr/>
          </a:p>
        </p:txBody>
      </p:sp>
      <p:pic>
        <p:nvPicPr>
          <p:cNvPr descr="inception v1" id="363" name="Google Shape;363;p42"/>
          <p:cNvPicPr preferRelativeResize="0"/>
          <p:nvPr/>
        </p:nvPicPr>
        <p:blipFill rotWithShape="1">
          <a:blip r:embed="rId3">
            <a:alphaModFix/>
          </a:blip>
          <a:srcRect b="0" l="0" r="0" t="0"/>
          <a:stretch/>
        </p:blipFill>
        <p:spPr>
          <a:xfrm>
            <a:off x="899592" y="1343405"/>
            <a:ext cx="7238764" cy="4950191"/>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4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4400"/>
              <a:buFont typeface="Calibri"/>
              <a:buNone/>
            </a:pPr>
            <a:r>
              <a:rPr b="1" lang="en-US"/>
              <a:t>Inception V3</a:t>
            </a:r>
            <a:endParaRPr/>
          </a:p>
        </p:txBody>
      </p:sp>
      <p:pic>
        <p:nvPicPr>
          <p:cNvPr descr="inception v3" id="369" name="Google Shape;369;p43"/>
          <p:cNvPicPr preferRelativeResize="0"/>
          <p:nvPr/>
        </p:nvPicPr>
        <p:blipFill rotWithShape="1">
          <a:blip r:embed="rId3">
            <a:alphaModFix/>
          </a:blip>
          <a:srcRect b="0" l="0" r="0" t="0"/>
          <a:stretch/>
        </p:blipFill>
        <p:spPr>
          <a:xfrm>
            <a:off x="611560" y="1340768"/>
            <a:ext cx="8064896" cy="5128664"/>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4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4400"/>
              <a:buFont typeface="Calibri"/>
              <a:buNone/>
            </a:pPr>
            <a:r>
              <a:rPr b="1" lang="en-US"/>
              <a:t>Dense Net</a:t>
            </a:r>
            <a:endParaRPr/>
          </a:p>
        </p:txBody>
      </p:sp>
      <p:pic>
        <p:nvPicPr>
          <p:cNvPr descr="densenet" id="375" name="Google Shape;375;p44"/>
          <p:cNvPicPr preferRelativeResize="0"/>
          <p:nvPr/>
        </p:nvPicPr>
        <p:blipFill rotWithShape="1">
          <a:blip r:embed="rId3">
            <a:alphaModFix/>
          </a:blip>
          <a:srcRect b="0" l="0" r="0" t="0"/>
          <a:stretch/>
        </p:blipFill>
        <p:spPr>
          <a:xfrm>
            <a:off x="467544" y="1556792"/>
            <a:ext cx="8334375" cy="2219326"/>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4400"/>
              <a:buFont typeface="Calibri"/>
              <a:buNone/>
            </a:pPr>
            <a:r>
              <a:rPr lang="en-US"/>
              <a:t>Compare Models</a:t>
            </a:r>
            <a:endParaRPr/>
          </a:p>
        </p:txBody>
      </p:sp>
      <p:pic>
        <p:nvPicPr>
          <p:cNvPr descr="famous Convolution Neural Network" id="381" name="Google Shape;381;p45"/>
          <p:cNvPicPr preferRelativeResize="0"/>
          <p:nvPr/>
        </p:nvPicPr>
        <p:blipFill rotWithShape="1">
          <a:blip r:embed="rId3">
            <a:alphaModFix/>
          </a:blip>
          <a:srcRect b="0" l="0" r="0" t="0"/>
          <a:stretch/>
        </p:blipFill>
        <p:spPr>
          <a:xfrm>
            <a:off x="467544" y="1252598"/>
            <a:ext cx="8064896" cy="5256449"/>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p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4400"/>
              <a:buFont typeface="Calibri"/>
              <a:buNone/>
            </a:pPr>
            <a:r>
              <a:rPr lang="en-US"/>
              <a:t>Advantages of CNN</a:t>
            </a:r>
            <a:endParaRPr/>
          </a:p>
        </p:txBody>
      </p:sp>
      <p:sp>
        <p:nvSpPr>
          <p:cNvPr id="387" name="Google Shape;387;p4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dk1"/>
              </a:buClr>
              <a:buSzPts val="2400"/>
              <a:buNone/>
            </a:pPr>
            <a:r>
              <a:rPr lang="en-US" sz="2400"/>
              <a:t>1. Automatically detects important features without any human supervision</a:t>
            </a:r>
            <a:endParaRPr/>
          </a:p>
          <a:p>
            <a:pPr indent="0" lvl="0" marL="0" rtl="0" algn="l">
              <a:spcBef>
                <a:spcPts val="480"/>
              </a:spcBef>
              <a:spcAft>
                <a:spcPts val="0"/>
              </a:spcAft>
              <a:buClr>
                <a:schemeClr val="dk1"/>
              </a:buClr>
              <a:buSzPts val="2400"/>
              <a:buNone/>
            </a:pPr>
            <a:r>
              <a:rPr lang="en-US" sz="2400"/>
              <a:t>2. Computationally efficient (Convolution and Pooling process performs parameter sharing)</a:t>
            </a:r>
            <a:endParaRPr/>
          </a:p>
          <a:p>
            <a:pPr indent="0" lvl="0" marL="0" rtl="0" algn="l">
              <a:spcBef>
                <a:spcPts val="480"/>
              </a:spcBef>
              <a:spcAft>
                <a:spcPts val="0"/>
              </a:spcAft>
              <a:buClr>
                <a:schemeClr val="dk1"/>
              </a:buClr>
              <a:buSzPts val="2400"/>
              <a:buNone/>
            </a:pPr>
            <a:r>
              <a:rPr lang="en-US" sz="2400"/>
              <a:t>3. Weight Sharing</a:t>
            </a:r>
            <a:endParaRPr/>
          </a:p>
          <a:p>
            <a:pPr indent="0" lvl="0" marL="0" rtl="0" algn="l">
              <a:spcBef>
                <a:spcPts val="480"/>
              </a:spcBef>
              <a:spcAft>
                <a:spcPts val="0"/>
              </a:spcAft>
              <a:buClr>
                <a:schemeClr val="dk1"/>
              </a:buClr>
              <a:buSzPts val="2400"/>
              <a:buNone/>
            </a:pPr>
            <a:r>
              <a:rPr lang="en-US" sz="2400"/>
              <a:t>4. High Statistical efficiency</a:t>
            </a:r>
            <a:endParaRPr/>
          </a:p>
          <a:p>
            <a:pPr indent="0" lvl="0" marL="0" rtl="0" algn="l">
              <a:spcBef>
                <a:spcPts val="480"/>
              </a:spcBef>
              <a:spcAft>
                <a:spcPts val="0"/>
              </a:spcAft>
              <a:buClr>
                <a:schemeClr val="dk1"/>
              </a:buClr>
              <a:buSzPts val="2400"/>
              <a:buNone/>
            </a:pPr>
            <a:r>
              <a:rPr lang="en-US" sz="2400"/>
              <a:t>5. Translational Invariance</a:t>
            </a:r>
            <a:endParaRPr sz="2400"/>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p4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4400"/>
              <a:buFont typeface="Calibri"/>
              <a:buNone/>
            </a:pPr>
            <a:r>
              <a:rPr lang="en-US"/>
              <a:t>Disadvantages of CNN</a:t>
            </a:r>
            <a:endParaRPr/>
          </a:p>
        </p:txBody>
      </p:sp>
      <p:sp>
        <p:nvSpPr>
          <p:cNvPr id="393" name="Google Shape;393;p47"/>
          <p:cNvSpPr txBox="1"/>
          <p:nvPr>
            <p:ph idx="1" type="body"/>
          </p:nvPr>
        </p:nvSpPr>
        <p:spPr>
          <a:xfrm>
            <a:off x="467544" y="1484784"/>
            <a:ext cx="8229600" cy="4525963"/>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2400"/>
              <a:buNone/>
            </a:pPr>
            <a:r>
              <a:rPr lang="en-US" sz="2400"/>
              <a:t>1. Classification of Images with different Positions (different angles, different backgrounds, different lighting conditions)</a:t>
            </a:r>
            <a:endParaRPr/>
          </a:p>
          <a:p>
            <a:pPr indent="0" lvl="0" marL="0" rtl="0" algn="l">
              <a:spcBef>
                <a:spcPts val="480"/>
              </a:spcBef>
              <a:spcAft>
                <a:spcPts val="0"/>
              </a:spcAft>
              <a:buClr>
                <a:schemeClr val="dk1"/>
              </a:buClr>
              <a:buSzPts val="2400"/>
              <a:buNone/>
            </a:pPr>
            <a:r>
              <a:rPr lang="en-US" sz="2400"/>
              <a:t>2. Adversarial examples (CNN takes an image along with some noise it recognizes the image as a completely different image whereas the human visual system will identify it as the same image with the noise)</a:t>
            </a:r>
            <a:endParaRPr/>
          </a:p>
          <a:p>
            <a:pPr indent="0" lvl="0" marL="0" rtl="0" algn="l">
              <a:spcBef>
                <a:spcPts val="480"/>
              </a:spcBef>
              <a:spcAft>
                <a:spcPts val="0"/>
              </a:spcAft>
              <a:buClr>
                <a:schemeClr val="dk1"/>
              </a:buClr>
              <a:buSzPts val="2400"/>
              <a:buNone/>
            </a:pPr>
            <a:r>
              <a:rPr lang="en-US" sz="2400"/>
              <a:t>3. Coordinate Frame (Coordinate frame is basically a mental model which keeps track of the orientation and different features of an object)</a:t>
            </a:r>
            <a:endParaRPr/>
          </a:p>
          <a:p>
            <a:pPr indent="0" lvl="0" marL="0" rtl="0" algn="l">
              <a:spcBef>
                <a:spcPts val="480"/>
              </a:spcBef>
              <a:spcAft>
                <a:spcPts val="0"/>
              </a:spcAft>
              <a:buClr>
                <a:schemeClr val="dk1"/>
              </a:buClr>
              <a:buSzPts val="2400"/>
              <a:buNone/>
            </a:pPr>
            <a:r>
              <a:rPr lang="en-US" sz="2400"/>
              <a:t>4. Slower due to functions like Maxpool</a:t>
            </a:r>
            <a:endParaRPr sz="2400"/>
          </a:p>
          <a:p>
            <a:pPr indent="0" lvl="0" marL="0" rtl="0" algn="l">
              <a:spcBef>
                <a:spcPts val="480"/>
              </a:spcBef>
              <a:spcAft>
                <a:spcPts val="0"/>
              </a:spcAft>
              <a:buClr>
                <a:schemeClr val="dk1"/>
              </a:buClr>
              <a:buSzPts val="2400"/>
              <a:buNone/>
            </a:pPr>
            <a:r>
              <a:rPr lang="en-US" sz="2400"/>
              <a:t>5. As several layers are functional then the training process takes lots of time if our CPU doesn’t have a good GPU</a:t>
            </a:r>
            <a:endParaRPr sz="2400"/>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4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4400"/>
              <a:buFont typeface="Calibri"/>
              <a:buNone/>
            </a:pPr>
            <a:r>
              <a:rPr lang="en-US"/>
              <a:t>Applications of CNN</a:t>
            </a:r>
            <a:endParaRPr/>
          </a:p>
        </p:txBody>
      </p:sp>
      <p:sp>
        <p:nvSpPr>
          <p:cNvPr id="399" name="Google Shape;399;p4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fontScale="32500" lnSpcReduction="20000"/>
          </a:bodyPr>
          <a:lstStyle/>
          <a:p>
            <a:pPr indent="0" lvl="0" marL="0" rtl="0" algn="l">
              <a:spcBef>
                <a:spcPts val="0"/>
              </a:spcBef>
              <a:spcAft>
                <a:spcPts val="0"/>
              </a:spcAft>
              <a:buClr>
                <a:schemeClr val="dk1"/>
              </a:buClr>
              <a:buSzPct val="100000"/>
              <a:buNone/>
            </a:pPr>
            <a:r>
              <a:rPr lang="en-US" sz="9600"/>
              <a:t>1. Decoding Facial Recognition</a:t>
            </a:r>
            <a:endParaRPr/>
          </a:p>
          <a:p>
            <a:pPr indent="0" lvl="0" marL="0" rtl="0" algn="l">
              <a:spcBef>
                <a:spcPts val="624"/>
              </a:spcBef>
              <a:spcAft>
                <a:spcPts val="0"/>
              </a:spcAft>
              <a:buClr>
                <a:schemeClr val="dk1"/>
              </a:buClr>
              <a:buSzPct val="100000"/>
              <a:buNone/>
            </a:pPr>
            <a:r>
              <a:rPr lang="en-US" sz="9600"/>
              <a:t>2. Analysing Documents</a:t>
            </a:r>
            <a:endParaRPr/>
          </a:p>
          <a:p>
            <a:pPr indent="0" lvl="0" marL="0" rtl="0" algn="l">
              <a:spcBef>
                <a:spcPts val="624"/>
              </a:spcBef>
              <a:spcAft>
                <a:spcPts val="0"/>
              </a:spcAft>
              <a:buClr>
                <a:schemeClr val="dk1"/>
              </a:buClr>
              <a:buSzPct val="100000"/>
              <a:buNone/>
            </a:pPr>
            <a:r>
              <a:rPr lang="en-US" sz="9600"/>
              <a:t>3. Classification</a:t>
            </a:r>
            <a:endParaRPr/>
          </a:p>
          <a:p>
            <a:pPr indent="0" lvl="0" marL="0" rtl="0" algn="l">
              <a:spcBef>
                <a:spcPts val="624"/>
              </a:spcBef>
              <a:spcAft>
                <a:spcPts val="0"/>
              </a:spcAft>
              <a:buClr>
                <a:schemeClr val="dk1"/>
              </a:buClr>
              <a:buSzPct val="100000"/>
              <a:buNone/>
            </a:pPr>
            <a:r>
              <a:rPr lang="en-US" sz="9600"/>
              <a:t>4. Segmentation (Organs or any anatomical structures is a fundamental Image Processing technique for Medical Image Analysis)</a:t>
            </a:r>
            <a:endParaRPr/>
          </a:p>
          <a:p>
            <a:pPr indent="0" lvl="0" marL="0" rtl="0" algn="l">
              <a:spcBef>
                <a:spcPts val="624"/>
              </a:spcBef>
              <a:spcAft>
                <a:spcPts val="0"/>
              </a:spcAft>
              <a:buClr>
                <a:schemeClr val="dk1"/>
              </a:buClr>
              <a:buSzPct val="100000"/>
              <a:buNone/>
            </a:pPr>
            <a:r>
              <a:rPr lang="en-US" sz="9600"/>
              <a:t>5. Detection (Common task for Radiologist is to detect abnormalities with Medical Images)</a:t>
            </a:r>
            <a:endParaRPr/>
          </a:p>
          <a:p>
            <a:pPr indent="0" lvl="0" marL="0" rtl="0" algn="l">
              <a:spcBef>
                <a:spcPts val="208"/>
              </a:spcBef>
              <a:spcAft>
                <a:spcPts val="0"/>
              </a:spcAft>
              <a:buClr>
                <a:schemeClr val="dk1"/>
              </a:buClr>
              <a:buSzPct val="100000"/>
              <a:buNone/>
            </a:pPr>
            <a:r>
              <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p49"/>
          <p:cNvSpPr txBox="1"/>
          <p:nvPr>
            <p:ph type="title"/>
          </p:nvPr>
        </p:nvSpPr>
        <p:spPr>
          <a:xfrm>
            <a:off x="755576" y="2348880"/>
            <a:ext cx="7772400" cy="1362075"/>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dk1"/>
              </a:buClr>
              <a:buSzPts val="6600"/>
              <a:buFont typeface="Calibri"/>
              <a:buNone/>
            </a:pPr>
            <a:r>
              <a:rPr lang="en-US" sz="6600"/>
              <a:t>THANK YOU</a:t>
            </a:r>
            <a:endParaRPr sz="66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4400"/>
              <a:buFont typeface="Calibri"/>
              <a:buNone/>
            </a:pPr>
            <a:r>
              <a:rPr lang="en-US"/>
              <a:t>Gray Scale Image</a:t>
            </a:r>
            <a:endParaRPr/>
          </a:p>
        </p:txBody>
      </p:sp>
      <p:pic>
        <p:nvPicPr>
          <p:cNvPr id="117" name="Google Shape;117;p5"/>
          <p:cNvPicPr preferRelativeResize="0"/>
          <p:nvPr/>
        </p:nvPicPr>
        <p:blipFill rotWithShape="1">
          <a:blip r:embed="rId3">
            <a:alphaModFix/>
          </a:blip>
          <a:srcRect b="0" l="0" r="68773" t="0"/>
          <a:stretch/>
        </p:blipFill>
        <p:spPr>
          <a:xfrm>
            <a:off x="539552" y="1556792"/>
            <a:ext cx="3312368" cy="4536504"/>
          </a:xfrm>
          <a:prstGeom prst="rect">
            <a:avLst/>
          </a:prstGeom>
          <a:noFill/>
          <a:ln>
            <a:noFill/>
          </a:ln>
        </p:spPr>
      </p:pic>
      <p:pic>
        <p:nvPicPr>
          <p:cNvPr id="118" name="Google Shape;118;p5"/>
          <p:cNvPicPr preferRelativeResize="0"/>
          <p:nvPr/>
        </p:nvPicPr>
        <p:blipFill rotWithShape="1">
          <a:blip r:embed="rId3">
            <a:alphaModFix/>
          </a:blip>
          <a:srcRect b="0" l="33542" r="32719" t="0"/>
          <a:stretch/>
        </p:blipFill>
        <p:spPr>
          <a:xfrm>
            <a:off x="4283968" y="1569571"/>
            <a:ext cx="3600400" cy="45237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7"/>
                                        </p:tgtEl>
                                        <p:attrNameLst>
                                          <p:attrName>style.visibility</p:attrName>
                                        </p:attrNameLst>
                                      </p:cBhvr>
                                      <p:to>
                                        <p:strVal val="visible"/>
                                      </p:to>
                                    </p:set>
                                    <p:animEffect filter="fade" transition="in">
                                      <p:cBhvr>
                                        <p:cTn dur="1000"/>
                                        <p:tgtEl>
                                          <p:spTgt spid="11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8"/>
                                        </p:tgtEl>
                                        <p:attrNameLst>
                                          <p:attrName>style.visibility</p:attrName>
                                        </p:attrNameLst>
                                      </p:cBhvr>
                                      <p:to>
                                        <p:strVal val="visible"/>
                                      </p:to>
                                    </p:set>
                                    <p:animEffect filter="fade" transition="in">
                                      <p:cBhvr>
                                        <p:cTn dur="1000"/>
                                        <p:tgtEl>
                                          <p:spTgt spid="11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4400"/>
              <a:buFont typeface="Calibri"/>
              <a:buNone/>
            </a:pPr>
            <a:r>
              <a:rPr lang="en-US"/>
              <a:t>Image Representation</a:t>
            </a:r>
            <a:endParaRPr/>
          </a:p>
        </p:txBody>
      </p:sp>
      <p:pic>
        <p:nvPicPr>
          <p:cNvPr id="124" name="Google Shape;124;p6"/>
          <p:cNvPicPr preferRelativeResize="0"/>
          <p:nvPr/>
        </p:nvPicPr>
        <p:blipFill rotWithShape="1">
          <a:blip r:embed="rId3">
            <a:alphaModFix/>
          </a:blip>
          <a:srcRect b="0" l="0" r="68773" t="0"/>
          <a:stretch/>
        </p:blipFill>
        <p:spPr>
          <a:xfrm>
            <a:off x="611560" y="1478492"/>
            <a:ext cx="2736304" cy="3822716"/>
          </a:xfrm>
          <a:prstGeom prst="rect">
            <a:avLst/>
          </a:prstGeom>
          <a:noFill/>
          <a:ln>
            <a:noFill/>
          </a:ln>
        </p:spPr>
      </p:pic>
      <p:sp>
        <p:nvSpPr>
          <p:cNvPr id="125" name="Google Shape;125;p6"/>
          <p:cNvSpPr txBox="1"/>
          <p:nvPr/>
        </p:nvSpPr>
        <p:spPr>
          <a:xfrm>
            <a:off x="611560" y="5490403"/>
            <a:ext cx="3862800" cy="4506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rgbClr val="FF0000"/>
              </a:buClr>
              <a:buSzPts val="1800"/>
              <a:buFont typeface="Proxima Nova"/>
              <a:buNone/>
            </a:pPr>
            <a:r>
              <a:rPr lang="en-US" sz="1800">
                <a:solidFill>
                  <a:srgbClr val="FF0000"/>
                </a:solidFill>
                <a:latin typeface="Proxima Nova"/>
                <a:ea typeface="Proxima Nova"/>
                <a:cs typeface="Proxima Nova"/>
                <a:sym typeface="Proxima Nova"/>
              </a:rPr>
              <a:t>Image with Size : 50 X 50</a:t>
            </a:r>
            <a:endParaRPr sz="1800">
              <a:solidFill>
                <a:srgbClr val="FF0000"/>
              </a:solidFill>
              <a:latin typeface="Proxima Nova"/>
              <a:ea typeface="Proxima Nova"/>
              <a:cs typeface="Proxima Nova"/>
              <a:sym typeface="Proxima Nova"/>
            </a:endParaRPr>
          </a:p>
        </p:txBody>
      </p:sp>
      <p:sp>
        <p:nvSpPr>
          <p:cNvPr id="126" name="Google Shape;126;p6"/>
          <p:cNvSpPr/>
          <p:nvPr/>
        </p:nvSpPr>
        <p:spPr>
          <a:xfrm>
            <a:off x="3635896" y="2513733"/>
            <a:ext cx="999300" cy="5565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rgbClr val="FF0000"/>
              </a:solidFill>
              <a:latin typeface="Calibri"/>
              <a:ea typeface="Calibri"/>
              <a:cs typeface="Calibri"/>
              <a:sym typeface="Calibri"/>
            </a:endParaRPr>
          </a:p>
        </p:txBody>
      </p:sp>
      <p:sp>
        <p:nvSpPr>
          <p:cNvPr id="127" name="Google Shape;127;p6"/>
          <p:cNvSpPr txBox="1"/>
          <p:nvPr/>
        </p:nvSpPr>
        <p:spPr>
          <a:xfrm>
            <a:off x="4788024" y="1647218"/>
            <a:ext cx="3384376" cy="228953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rgbClr val="FF0000"/>
              </a:buClr>
              <a:buSzPts val="1800"/>
              <a:buFont typeface="Proxima Nova"/>
              <a:buNone/>
            </a:pPr>
            <a:r>
              <a:rPr lang="en-US" sz="1800">
                <a:solidFill>
                  <a:srgbClr val="FF0000"/>
                </a:solidFill>
                <a:latin typeface="Proxima Nova"/>
                <a:ea typeface="Proxima Nova"/>
                <a:cs typeface="Proxima Nova"/>
                <a:sym typeface="Proxima Nova"/>
              </a:rPr>
              <a:t>2d Matrix of shape :</a:t>
            </a:r>
            <a:endParaRPr sz="1800">
              <a:solidFill>
                <a:srgbClr val="FF0000"/>
              </a:solidFill>
              <a:latin typeface="Proxima Nova"/>
              <a:ea typeface="Proxima Nova"/>
              <a:cs typeface="Proxima Nova"/>
              <a:sym typeface="Proxima Nova"/>
            </a:endParaRPr>
          </a:p>
          <a:p>
            <a:pPr indent="0" lvl="0" marL="0" marR="0" rtl="0" algn="l">
              <a:spcBef>
                <a:spcPts val="0"/>
              </a:spcBef>
              <a:spcAft>
                <a:spcPts val="0"/>
              </a:spcAft>
              <a:buClr>
                <a:srgbClr val="FF0000"/>
              </a:buClr>
              <a:buSzPts val="1800"/>
              <a:buFont typeface="Proxima Nova"/>
              <a:buNone/>
            </a:pPr>
            <a:r>
              <a:rPr lang="en-US" sz="1800">
                <a:solidFill>
                  <a:srgbClr val="FF0000"/>
                </a:solidFill>
                <a:latin typeface="Proxima Nova"/>
                <a:ea typeface="Proxima Nova"/>
                <a:cs typeface="Proxima Nova"/>
                <a:sym typeface="Proxima Nova"/>
              </a:rPr>
              <a:t>50 X 50</a:t>
            </a:r>
            <a:endParaRPr sz="1800">
              <a:solidFill>
                <a:srgbClr val="FF0000"/>
              </a:solidFill>
              <a:latin typeface="Proxima Nova"/>
              <a:ea typeface="Proxima Nova"/>
              <a:cs typeface="Proxima Nova"/>
              <a:sym typeface="Proxima Nova"/>
            </a:endParaRPr>
          </a:p>
          <a:p>
            <a:pPr indent="0" lvl="0" marL="0" marR="0" rtl="0" algn="l">
              <a:spcBef>
                <a:spcPts val="0"/>
              </a:spcBef>
              <a:spcAft>
                <a:spcPts val="0"/>
              </a:spcAft>
              <a:buClr>
                <a:schemeClr val="dk1"/>
              </a:buClr>
              <a:buSzPts val="1800"/>
              <a:buFont typeface="Calibri"/>
              <a:buNone/>
            </a:pPr>
            <a:r>
              <a:t/>
            </a:r>
            <a:endParaRPr sz="1800">
              <a:solidFill>
                <a:srgbClr val="FF0000"/>
              </a:solidFill>
              <a:latin typeface="Proxima Nova"/>
              <a:ea typeface="Proxima Nova"/>
              <a:cs typeface="Proxima Nova"/>
              <a:sym typeface="Proxima Nova"/>
            </a:endParaRPr>
          </a:p>
          <a:p>
            <a:pPr indent="0" lvl="0" marL="0" marR="0" rtl="0" algn="l">
              <a:spcBef>
                <a:spcPts val="0"/>
              </a:spcBef>
              <a:spcAft>
                <a:spcPts val="0"/>
              </a:spcAft>
              <a:buClr>
                <a:srgbClr val="FF0000"/>
              </a:buClr>
              <a:buSzPts val="1800"/>
              <a:buFont typeface="Proxima Nova"/>
              <a:buNone/>
            </a:pPr>
            <a:r>
              <a:rPr lang="en-US" sz="1800">
                <a:solidFill>
                  <a:srgbClr val="FF0000"/>
                </a:solidFill>
                <a:latin typeface="Proxima Nova"/>
                <a:ea typeface="Proxima Nova"/>
                <a:cs typeface="Proxima Nova"/>
                <a:sym typeface="Proxima Nova"/>
              </a:rPr>
              <a:t>Each Element Represents the Pixel Intensity</a:t>
            </a:r>
            <a:endParaRPr sz="1800">
              <a:solidFill>
                <a:srgbClr val="FF0000"/>
              </a:solidFill>
              <a:latin typeface="Proxima Nova"/>
              <a:ea typeface="Proxima Nova"/>
              <a:cs typeface="Proxima Nova"/>
              <a:sym typeface="Proxima Nova"/>
            </a:endParaRPr>
          </a:p>
          <a:p>
            <a:pPr indent="0" lvl="0" marL="0" marR="0" rtl="0" algn="l">
              <a:spcBef>
                <a:spcPts val="0"/>
              </a:spcBef>
              <a:spcAft>
                <a:spcPts val="0"/>
              </a:spcAft>
              <a:buClr>
                <a:schemeClr val="dk1"/>
              </a:buClr>
              <a:buSzPts val="1800"/>
              <a:buFont typeface="Calibri"/>
              <a:buNone/>
            </a:pPr>
            <a:r>
              <a:t/>
            </a:r>
            <a:endParaRPr sz="1800">
              <a:solidFill>
                <a:srgbClr val="FF0000"/>
              </a:solidFill>
              <a:latin typeface="Proxima Nova"/>
              <a:ea typeface="Proxima Nova"/>
              <a:cs typeface="Proxima Nova"/>
              <a:sym typeface="Proxima Nova"/>
            </a:endParaRPr>
          </a:p>
          <a:p>
            <a:pPr indent="0" lvl="0" marL="0" marR="0" rtl="0" algn="l">
              <a:spcBef>
                <a:spcPts val="0"/>
              </a:spcBef>
              <a:spcAft>
                <a:spcPts val="0"/>
              </a:spcAft>
              <a:buClr>
                <a:srgbClr val="FF0000"/>
              </a:buClr>
              <a:buSzPts val="1800"/>
              <a:buFont typeface="Proxima Nova"/>
              <a:buNone/>
            </a:pPr>
            <a:r>
              <a:rPr lang="en-US" sz="1800">
                <a:solidFill>
                  <a:srgbClr val="FF0000"/>
                </a:solidFill>
                <a:latin typeface="Proxima Nova"/>
                <a:ea typeface="Proxima Nova"/>
                <a:cs typeface="Proxima Nova"/>
                <a:sym typeface="Proxima Nova"/>
              </a:rPr>
              <a:t>Range: 0 to 255</a:t>
            </a:r>
            <a:endParaRPr sz="1800">
              <a:solidFill>
                <a:srgbClr val="FF0000"/>
              </a:solidFill>
              <a:latin typeface="Proxima Nova"/>
              <a:ea typeface="Proxima Nova"/>
              <a:cs typeface="Proxima Nova"/>
              <a:sym typeface="Proxima Nov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4"/>
                                        </p:tgtEl>
                                        <p:attrNameLst>
                                          <p:attrName>style.visibility</p:attrName>
                                        </p:attrNameLst>
                                      </p:cBhvr>
                                      <p:to>
                                        <p:strVal val="visible"/>
                                      </p:to>
                                    </p:set>
                                    <p:animEffect filter="fade" transition="in">
                                      <p:cBhvr>
                                        <p:cTn dur="1000"/>
                                        <p:tgtEl>
                                          <p:spTgt spid="124"/>
                                        </p:tgtEl>
                                      </p:cBhvr>
                                    </p:animEffect>
                                  </p:childTnLst>
                                </p:cTn>
                              </p:par>
                              <p:par>
                                <p:cTn fill="hold" nodeType="withEffect" presetClass="entr" presetID="10" presetSubtype="0">
                                  <p:stCondLst>
                                    <p:cond delay="0"/>
                                  </p:stCondLst>
                                  <p:childTnLst>
                                    <p:set>
                                      <p:cBhvr>
                                        <p:cTn dur="1" fill="hold">
                                          <p:stCondLst>
                                            <p:cond delay="0"/>
                                          </p:stCondLst>
                                        </p:cTn>
                                        <p:tgtEl>
                                          <p:spTgt spid="125"/>
                                        </p:tgtEl>
                                        <p:attrNameLst>
                                          <p:attrName>style.visibility</p:attrName>
                                        </p:attrNameLst>
                                      </p:cBhvr>
                                      <p:to>
                                        <p:strVal val="visible"/>
                                      </p:to>
                                    </p:set>
                                    <p:animEffect filter="fade" transition="in">
                                      <p:cBhvr>
                                        <p:cTn dur="1000"/>
                                        <p:tgtEl>
                                          <p:spTgt spid="12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7">
                                            <p:txEl>
                                              <p:pRg end="0" st="0"/>
                                            </p:txEl>
                                          </p:spTgt>
                                        </p:tgtEl>
                                        <p:attrNameLst>
                                          <p:attrName>style.visibility</p:attrName>
                                        </p:attrNameLst>
                                      </p:cBhvr>
                                      <p:to>
                                        <p:strVal val="visible"/>
                                      </p:to>
                                    </p:set>
                                    <p:animEffect filter="fade" transition="in">
                                      <p:cBhvr>
                                        <p:cTn dur="1000"/>
                                        <p:tgtEl>
                                          <p:spTgt spid="12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7">
                                            <p:txEl>
                                              <p:pRg end="1" st="1"/>
                                            </p:txEl>
                                          </p:spTgt>
                                        </p:tgtEl>
                                        <p:attrNameLst>
                                          <p:attrName>style.visibility</p:attrName>
                                        </p:attrNameLst>
                                      </p:cBhvr>
                                      <p:to>
                                        <p:strVal val="visible"/>
                                      </p:to>
                                    </p:set>
                                    <p:animEffect filter="fade" transition="in">
                                      <p:cBhvr>
                                        <p:cTn dur="1000"/>
                                        <p:tgtEl>
                                          <p:spTgt spid="12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7">
                                            <p:txEl>
                                              <p:pRg end="2" st="2"/>
                                            </p:txEl>
                                          </p:spTgt>
                                        </p:tgtEl>
                                        <p:attrNameLst>
                                          <p:attrName>style.visibility</p:attrName>
                                        </p:attrNameLst>
                                      </p:cBhvr>
                                      <p:to>
                                        <p:strVal val="visible"/>
                                      </p:to>
                                    </p:set>
                                    <p:animEffect filter="fade" transition="in">
                                      <p:cBhvr>
                                        <p:cTn dur="1000"/>
                                        <p:tgtEl>
                                          <p:spTgt spid="127">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7">
                                            <p:txEl>
                                              <p:pRg end="3" st="3"/>
                                            </p:txEl>
                                          </p:spTgt>
                                        </p:tgtEl>
                                        <p:attrNameLst>
                                          <p:attrName>style.visibility</p:attrName>
                                        </p:attrNameLst>
                                      </p:cBhvr>
                                      <p:to>
                                        <p:strVal val="visible"/>
                                      </p:to>
                                    </p:set>
                                    <p:animEffect filter="fade" transition="in">
                                      <p:cBhvr>
                                        <p:cTn dur="1000"/>
                                        <p:tgtEl>
                                          <p:spTgt spid="127">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7">
                                            <p:txEl>
                                              <p:pRg end="4" st="4"/>
                                            </p:txEl>
                                          </p:spTgt>
                                        </p:tgtEl>
                                        <p:attrNameLst>
                                          <p:attrName>style.visibility</p:attrName>
                                        </p:attrNameLst>
                                      </p:cBhvr>
                                      <p:to>
                                        <p:strVal val="visible"/>
                                      </p:to>
                                    </p:set>
                                    <p:animEffect filter="fade" transition="in">
                                      <p:cBhvr>
                                        <p:cTn dur="1000"/>
                                        <p:tgtEl>
                                          <p:spTgt spid="127">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7">
                                            <p:txEl>
                                              <p:pRg end="5" st="5"/>
                                            </p:txEl>
                                          </p:spTgt>
                                        </p:tgtEl>
                                        <p:attrNameLst>
                                          <p:attrName>style.visibility</p:attrName>
                                        </p:attrNameLst>
                                      </p:cBhvr>
                                      <p:to>
                                        <p:strVal val="visible"/>
                                      </p:to>
                                    </p:set>
                                    <p:animEffect filter="fade" transition="in">
                                      <p:cBhvr>
                                        <p:cTn dur="1000"/>
                                        <p:tgtEl>
                                          <p:spTgt spid="127">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6"/>
                                        </p:tgtEl>
                                        <p:attrNameLst>
                                          <p:attrName>style.visibility</p:attrName>
                                        </p:attrNameLst>
                                      </p:cBhvr>
                                      <p:to>
                                        <p:strVal val="visible"/>
                                      </p:to>
                                    </p:set>
                                    <p:animEffect filter="fade" transition="in">
                                      <p:cBhvr>
                                        <p:cTn dur="1000"/>
                                        <p:tgtEl>
                                          <p:spTgt spid="12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4400"/>
              <a:buFont typeface="Calibri"/>
              <a:buNone/>
            </a:pPr>
            <a:r>
              <a:rPr lang="en-US"/>
              <a:t>Color Images</a:t>
            </a:r>
            <a:endParaRPr/>
          </a:p>
        </p:txBody>
      </p:sp>
      <p:pic>
        <p:nvPicPr>
          <p:cNvPr descr="RGB image | Computer vision | CNN, convolutional neural networks" id="133" name="Google Shape;133;p7"/>
          <p:cNvPicPr preferRelativeResize="0"/>
          <p:nvPr/>
        </p:nvPicPr>
        <p:blipFill rotWithShape="1">
          <a:blip r:embed="rId3">
            <a:alphaModFix/>
          </a:blip>
          <a:srcRect b="0" l="0" r="0" t="0"/>
          <a:stretch/>
        </p:blipFill>
        <p:spPr>
          <a:xfrm>
            <a:off x="395535" y="1528090"/>
            <a:ext cx="6415633" cy="4665915"/>
          </a:xfrm>
          <a:prstGeom prst="rect">
            <a:avLst/>
          </a:prstGeom>
          <a:noFill/>
          <a:ln>
            <a:noFill/>
          </a:ln>
        </p:spPr>
      </p:pic>
      <p:sp>
        <p:nvSpPr>
          <p:cNvPr id="134" name="Google Shape;134;p7"/>
          <p:cNvSpPr/>
          <p:nvPr/>
        </p:nvSpPr>
        <p:spPr>
          <a:xfrm>
            <a:off x="6136528" y="4419448"/>
            <a:ext cx="1616100" cy="16404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rgbClr val="FF0000"/>
              </a:solidFill>
              <a:latin typeface="Calibri"/>
              <a:ea typeface="Calibri"/>
              <a:cs typeface="Calibri"/>
              <a:sym typeface="Calibri"/>
            </a:endParaRPr>
          </a:p>
        </p:txBody>
      </p:sp>
      <p:sp>
        <p:nvSpPr>
          <p:cNvPr id="135" name="Google Shape;135;p7"/>
          <p:cNvSpPr/>
          <p:nvPr/>
        </p:nvSpPr>
        <p:spPr>
          <a:xfrm>
            <a:off x="6376128" y="4140273"/>
            <a:ext cx="1616100" cy="1640400"/>
          </a:xfrm>
          <a:prstGeom prst="rect">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rgbClr val="FF0000"/>
              </a:solidFill>
              <a:latin typeface="Calibri"/>
              <a:ea typeface="Calibri"/>
              <a:cs typeface="Calibri"/>
              <a:sym typeface="Calibri"/>
            </a:endParaRPr>
          </a:p>
        </p:txBody>
      </p:sp>
      <p:sp>
        <p:nvSpPr>
          <p:cNvPr id="136" name="Google Shape;136;p7"/>
          <p:cNvSpPr/>
          <p:nvPr/>
        </p:nvSpPr>
        <p:spPr>
          <a:xfrm>
            <a:off x="6716278" y="3861048"/>
            <a:ext cx="1616100" cy="1640400"/>
          </a:xfrm>
          <a:prstGeom prst="rect">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rgbClr val="FF0000"/>
              </a:solidFill>
              <a:latin typeface="Calibri"/>
              <a:ea typeface="Calibri"/>
              <a:cs typeface="Calibri"/>
              <a:sym typeface="Calibri"/>
            </a:endParaRPr>
          </a:p>
        </p:txBody>
      </p:sp>
      <p:sp>
        <p:nvSpPr>
          <p:cNvPr id="137" name="Google Shape;137;p7"/>
          <p:cNvSpPr txBox="1"/>
          <p:nvPr/>
        </p:nvSpPr>
        <p:spPr>
          <a:xfrm>
            <a:off x="6281853" y="6140698"/>
            <a:ext cx="2209734" cy="4506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rgbClr val="FF0000"/>
              </a:buClr>
              <a:buSzPts val="1800"/>
              <a:buFont typeface="Proxima Nova"/>
              <a:buNone/>
            </a:pPr>
            <a:r>
              <a:rPr lang="en-US" sz="1800">
                <a:solidFill>
                  <a:srgbClr val="FF0000"/>
                </a:solidFill>
                <a:latin typeface="Proxima Nova"/>
                <a:ea typeface="Proxima Nova"/>
                <a:cs typeface="Proxima Nova"/>
                <a:sym typeface="Proxima Nova"/>
              </a:rPr>
              <a:t>Array : 50 X 50 X 3</a:t>
            </a:r>
            <a:endParaRPr sz="1800">
              <a:solidFill>
                <a:srgbClr val="FF0000"/>
              </a:solidFill>
              <a:latin typeface="Proxima Nova"/>
              <a:ea typeface="Proxima Nova"/>
              <a:cs typeface="Proxima Nova"/>
              <a:sym typeface="Proxima Nov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4"/>
                                        </p:tgtEl>
                                        <p:attrNameLst>
                                          <p:attrName>style.visibility</p:attrName>
                                        </p:attrNameLst>
                                      </p:cBhvr>
                                      <p:to>
                                        <p:strVal val="visible"/>
                                      </p:to>
                                    </p:set>
                                    <p:animEffect filter="fade" transition="in">
                                      <p:cBhvr>
                                        <p:cTn dur="1000"/>
                                        <p:tgtEl>
                                          <p:spTgt spid="134"/>
                                        </p:tgtEl>
                                      </p:cBhvr>
                                    </p:animEffect>
                                  </p:childTnLst>
                                </p:cTn>
                              </p:par>
                              <p:par>
                                <p:cTn fill="hold" nodeType="withEffect" presetClass="entr" presetID="10" presetSubtype="0">
                                  <p:stCondLst>
                                    <p:cond delay="0"/>
                                  </p:stCondLst>
                                  <p:childTnLst>
                                    <p:set>
                                      <p:cBhvr>
                                        <p:cTn dur="1" fill="hold">
                                          <p:stCondLst>
                                            <p:cond delay="0"/>
                                          </p:stCondLst>
                                        </p:cTn>
                                        <p:tgtEl>
                                          <p:spTgt spid="135"/>
                                        </p:tgtEl>
                                        <p:attrNameLst>
                                          <p:attrName>style.visibility</p:attrName>
                                        </p:attrNameLst>
                                      </p:cBhvr>
                                      <p:to>
                                        <p:strVal val="visible"/>
                                      </p:to>
                                    </p:set>
                                    <p:animEffect filter="fade" transition="in">
                                      <p:cBhvr>
                                        <p:cTn dur="1000"/>
                                        <p:tgtEl>
                                          <p:spTgt spid="135"/>
                                        </p:tgtEl>
                                      </p:cBhvr>
                                    </p:animEffect>
                                  </p:childTnLst>
                                </p:cTn>
                              </p:par>
                              <p:par>
                                <p:cTn fill="hold" nodeType="withEffect" presetClass="entr" presetID="10" presetSubtype="0">
                                  <p:stCondLst>
                                    <p:cond delay="0"/>
                                  </p:stCondLst>
                                  <p:childTnLst>
                                    <p:set>
                                      <p:cBhvr>
                                        <p:cTn dur="1" fill="hold">
                                          <p:stCondLst>
                                            <p:cond delay="0"/>
                                          </p:stCondLst>
                                        </p:cTn>
                                        <p:tgtEl>
                                          <p:spTgt spid="136"/>
                                        </p:tgtEl>
                                        <p:attrNameLst>
                                          <p:attrName>style.visibility</p:attrName>
                                        </p:attrNameLst>
                                      </p:cBhvr>
                                      <p:to>
                                        <p:strVal val="visible"/>
                                      </p:to>
                                    </p:set>
                                    <p:animEffect filter="fade" transition="in">
                                      <p:cBhvr>
                                        <p:cTn dur="1000"/>
                                        <p:tgtEl>
                                          <p:spTgt spid="13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7"/>
                                        </p:tgtEl>
                                        <p:attrNameLst>
                                          <p:attrName>style.visibility</p:attrName>
                                        </p:attrNameLst>
                                      </p:cBhvr>
                                      <p:to>
                                        <p:strVal val="visible"/>
                                      </p:to>
                                    </p:set>
                                    <p:animEffect filter="fade" transition="in">
                                      <p:cBhvr>
                                        <p:cTn dur="1000"/>
                                        <p:tgtEl>
                                          <p:spTgt spid="13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4400"/>
              <a:buFont typeface="Calibri"/>
              <a:buNone/>
            </a:pPr>
            <a:r>
              <a:rPr lang="en-US"/>
              <a:t>Convolution Layer</a:t>
            </a:r>
            <a:endParaRPr/>
          </a:p>
        </p:txBody>
      </p:sp>
      <p:sp>
        <p:nvSpPr>
          <p:cNvPr id="143" name="Google Shape;143;p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lnSpcReduction="10000"/>
          </a:bodyPr>
          <a:lstStyle/>
          <a:p>
            <a:pPr indent="-342900" lvl="0" marL="342900" rtl="0" algn="l">
              <a:spcBef>
                <a:spcPts val="0"/>
              </a:spcBef>
              <a:spcAft>
                <a:spcPts val="0"/>
              </a:spcAft>
              <a:buClr>
                <a:schemeClr val="dk1"/>
              </a:buClr>
              <a:buSzPts val="2200"/>
              <a:buChar char="•"/>
            </a:pPr>
            <a:r>
              <a:rPr lang="en-US" sz="2200"/>
              <a:t>The convolutional neuron performs an elementwise dot product with a unique kernel(filter) and the output of the previous layer’s corresponding neuron. </a:t>
            </a:r>
            <a:endParaRPr/>
          </a:p>
          <a:p>
            <a:pPr indent="-342900" lvl="0" marL="342900" rtl="0" algn="l">
              <a:spcBef>
                <a:spcPts val="440"/>
              </a:spcBef>
              <a:spcAft>
                <a:spcPts val="0"/>
              </a:spcAft>
              <a:buClr>
                <a:schemeClr val="dk1"/>
              </a:buClr>
              <a:buSzPts val="2200"/>
              <a:buChar char="•"/>
            </a:pPr>
            <a:r>
              <a:rPr lang="en-US" sz="2200"/>
              <a:t>This will yield as many intermediate results as there are unique kernels(filters). </a:t>
            </a:r>
            <a:endParaRPr/>
          </a:p>
          <a:p>
            <a:pPr indent="-342900" lvl="0" marL="342900" rtl="0" algn="l">
              <a:spcBef>
                <a:spcPts val="440"/>
              </a:spcBef>
              <a:spcAft>
                <a:spcPts val="0"/>
              </a:spcAft>
              <a:buClr>
                <a:schemeClr val="dk1"/>
              </a:buClr>
              <a:buSzPts val="2200"/>
              <a:buChar char="•"/>
            </a:pPr>
            <a:r>
              <a:rPr lang="en-US" sz="2200"/>
              <a:t>The convolutional neuron is the result of all of the intermediate results summed together with the learned bias.</a:t>
            </a:r>
            <a:endParaRPr/>
          </a:p>
          <a:p>
            <a:pPr indent="-342900" lvl="0" marL="342900" rtl="0" algn="l">
              <a:spcBef>
                <a:spcPts val="480"/>
              </a:spcBef>
              <a:spcAft>
                <a:spcPts val="0"/>
              </a:spcAft>
              <a:buClr>
                <a:schemeClr val="dk1"/>
              </a:buClr>
              <a:buSzPts val="2400"/>
              <a:buChar char="•"/>
            </a:pPr>
            <a:r>
              <a:rPr lang="en-US" sz="2400"/>
              <a:t>An image is a big array of pixel activation values. These arrays are followed by more arrays of (initially random) values – the weights – that we call a </a:t>
            </a:r>
            <a:r>
              <a:rPr i="1" lang="en-US" sz="2400"/>
              <a:t>“filter”</a:t>
            </a:r>
            <a:r>
              <a:rPr lang="en-US" sz="2400"/>
              <a:t> or </a:t>
            </a:r>
            <a:r>
              <a:rPr i="1" lang="en-US" sz="2400"/>
              <a:t>“kernel”</a:t>
            </a:r>
            <a:r>
              <a:rPr lang="en-US" sz="2400"/>
              <a:t>. </a:t>
            </a:r>
            <a:endParaRPr/>
          </a:p>
          <a:p>
            <a:pPr indent="-342900" lvl="0" marL="342900" rtl="0" algn="l">
              <a:spcBef>
                <a:spcPts val="480"/>
              </a:spcBef>
              <a:spcAft>
                <a:spcPts val="0"/>
              </a:spcAft>
              <a:buClr>
                <a:schemeClr val="dk1"/>
              </a:buClr>
              <a:buSzPts val="2400"/>
              <a:buChar char="•"/>
            </a:pPr>
            <a:r>
              <a:rPr lang="en-US" sz="2400"/>
              <a:t>A convolutional layer is an element-wise multiplication between these pixel values and the filter weights – </a:t>
            </a:r>
            <a:r>
              <a:rPr i="1" lang="en-US" sz="2400"/>
              <a:t>which are then summed</a:t>
            </a:r>
            <a:r>
              <a:rPr lang="en-US" sz="2400"/>
              <a:t>.</a:t>
            </a:r>
            <a:endParaRPr sz="22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4400"/>
              <a:buFont typeface="Calibri"/>
              <a:buNone/>
            </a:pPr>
            <a:r>
              <a:rPr lang="en-US"/>
              <a:t>Convolution Operation</a:t>
            </a:r>
            <a:endParaRPr/>
          </a:p>
        </p:txBody>
      </p:sp>
      <p:sp>
        <p:nvSpPr>
          <p:cNvPr descr="Grayscale image | Computer vision | CNN" id="149" name="Google Shape;149;p9"/>
          <p:cNvSpPr/>
          <p:nvPr/>
        </p:nvSpPr>
        <p:spPr>
          <a:xfrm>
            <a:off x="155575" y="-2971800"/>
            <a:ext cx="13716000" cy="61912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150" name="Google Shape;150;p9"/>
          <p:cNvPicPr preferRelativeResize="0"/>
          <p:nvPr/>
        </p:nvPicPr>
        <p:blipFill rotWithShape="1">
          <a:blip r:embed="rId3">
            <a:alphaModFix/>
          </a:blip>
          <a:srcRect b="0" l="0" r="0" t="0"/>
          <a:stretch/>
        </p:blipFill>
        <p:spPr>
          <a:xfrm>
            <a:off x="683568" y="2348880"/>
            <a:ext cx="8064896" cy="4127500"/>
          </a:xfrm>
          <a:prstGeom prst="rect">
            <a:avLst/>
          </a:prstGeom>
          <a:noFill/>
          <a:ln>
            <a:noFill/>
          </a:ln>
        </p:spPr>
      </p:pic>
      <p:sp>
        <p:nvSpPr>
          <p:cNvPr id="151" name="Google Shape;151;p9"/>
          <p:cNvSpPr/>
          <p:nvPr/>
        </p:nvSpPr>
        <p:spPr>
          <a:xfrm>
            <a:off x="589234" y="1352962"/>
            <a:ext cx="8064896" cy="7078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Calibri"/>
                <a:ea typeface="Calibri"/>
                <a:cs typeface="Calibri"/>
                <a:sym typeface="Calibri"/>
              </a:rPr>
              <a:t>We take a filter/kernel(3×3 matrix) and apply it to the input image to get the convolved feature. This convolved feature is passed on to the next layer.</a:t>
            </a:r>
            <a:endParaRPr sz="2000">
              <a:solidFill>
                <a:schemeClr val="dk1"/>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2024-08-30T05:38:53Z</dcterms:created>
  <dc:creator>Ajitabh Mahalkari</dc:creator>
</cp:coreProperties>
</file>